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7" r:id="rId4"/>
  </p:sldMasterIdLst>
  <p:notesMasterIdLst>
    <p:notesMasterId r:id="rId95"/>
  </p:notesMasterIdLst>
  <p:handoutMasterIdLst>
    <p:handoutMasterId r:id="rId96"/>
  </p:handoutMasterIdLst>
  <p:sldIdLst>
    <p:sldId id="280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413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54" r:id="rId30"/>
    <p:sldId id="353" r:id="rId31"/>
    <p:sldId id="346" r:id="rId32"/>
    <p:sldId id="347" r:id="rId33"/>
    <p:sldId id="350" r:id="rId34"/>
    <p:sldId id="351" r:id="rId35"/>
    <p:sldId id="348" r:id="rId36"/>
    <p:sldId id="349" r:id="rId37"/>
    <p:sldId id="356" r:id="rId38"/>
    <p:sldId id="357" r:id="rId39"/>
    <p:sldId id="358" r:id="rId40"/>
    <p:sldId id="352" r:id="rId41"/>
    <p:sldId id="355" r:id="rId42"/>
    <p:sldId id="359" r:id="rId43"/>
    <p:sldId id="360" r:id="rId44"/>
    <p:sldId id="361" r:id="rId45"/>
    <p:sldId id="362" r:id="rId46"/>
    <p:sldId id="363" r:id="rId47"/>
    <p:sldId id="364" r:id="rId48"/>
    <p:sldId id="366" r:id="rId49"/>
    <p:sldId id="407" r:id="rId50"/>
    <p:sldId id="367" r:id="rId51"/>
    <p:sldId id="372" r:id="rId52"/>
    <p:sldId id="373" r:id="rId53"/>
    <p:sldId id="375" r:id="rId54"/>
    <p:sldId id="376" r:id="rId55"/>
    <p:sldId id="377" r:id="rId56"/>
    <p:sldId id="368" r:id="rId57"/>
    <p:sldId id="370" r:id="rId58"/>
    <p:sldId id="378" r:id="rId59"/>
    <p:sldId id="371" r:id="rId60"/>
    <p:sldId id="379" r:id="rId61"/>
    <p:sldId id="381" r:id="rId62"/>
    <p:sldId id="382" r:id="rId63"/>
    <p:sldId id="369" r:id="rId64"/>
    <p:sldId id="380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7" r:id="rId76"/>
    <p:sldId id="400" r:id="rId77"/>
    <p:sldId id="401" r:id="rId78"/>
    <p:sldId id="395" r:id="rId79"/>
    <p:sldId id="396" r:id="rId80"/>
    <p:sldId id="398" r:id="rId81"/>
    <p:sldId id="399" r:id="rId82"/>
    <p:sldId id="402" r:id="rId83"/>
    <p:sldId id="403" r:id="rId84"/>
    <p:sldId id="404" r:id="rId85"/>
    <p:sldId id="405" r:id="rId86"/>
    <p:sldId id="406" r:id="rId87"/>
    <p:sldId id="408" r:id="rId88"/>
    <p:sldId id="410" r:id="rId89"/>
    <p:sldId id="383" r:id="rId90"/>
    <p:sldId id="409" r:id="rId91"/>
    <p:sldId id="411" r:id="rId92"/>
    <p:sldId id="412" r:id="rId93"/>
    <p:sldId id="290" r:id="rId94"/>
  </p:sldIdLst>
  <p:sldSz cx="9144000" cy="5143500" type="screen16x9"/>
  <p:notesSz cx="7104063" cy="10234613"/>
  <p:defaultTextStyle>
    <a:defPPr>
      <a:defRPr lang="en-US"/>
    </a:defPPr>
    <a:lvl1pPr marL="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4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8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1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5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69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3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16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5EC1D0D-7150-4673-AAA4-3A34767E2CED}">
          <p14:sldIdLst>
            <p14:sldId id="280"/>
          </p14:sldIdLst>
        </p14:section>
        <p14:section name="1_Structure" id="{2ADBAE42-5EBA-4AF9-BBEB-2A5056EC2C1C}">
          <p14:sldIdLst>
            <p14:sldId id="322"/>
          </p14:sldIdLst>
        </p14:section>
        <p14:section name="2_Functions" id="{D4701509-C888-431E-9C92-D60E962E9317}">
          <p14:sldIdLst/>
        </p14:section>
        <p14:section name="FTP" id="{FE108589-0338-4B9F-A834-0FB1B9A42B59}">
          <p14:sldIdLst>
            <p14:sldId id="323"/>
          </p14:sldIdLst>
        </p14:section>
        <p14:section name="Server1" id="{B8C3AE7C-B5FB-41E8-B7A3-D791151E6FD1}">
          <p14:sldIdLst>
            <p14:sldId id="324"/>
          </p14:sldIdLst>
        </p14:section>
        <p14:section name="Server1: myScript folder" id="{44946D8D-7F23-4BD8-96D2-D0B25C91EB24}">
          <p14:sldIdLst>
            <p14:sldId id="325"/>
          </p14:sldIdLst>
        </p14:section>
        <p14:section name="Server1: factory code template" id="{4464B561-EFC4-49DE-A7A2-F036F70A032E}">
          <p14:sldIdLst>
            <p14:sldId id="326"/>
          </p14:sldIdLst>
        </p14:section>
        <p14:section name="Server1: catch data from FTP" id="{5D98589A-76D7-4EF1-9FF6-550401CFE5A7}">
          <p14:sldIdLst>
            <p14:sldId id="327"/>
          </p14:sldIdLst>
        </p14:section>
        <p14:section name="Server1: check data not insert" id="{C6DDECCD-F284-4078-A22C-8D007A15DAF2}">
          <p14:sldIdLst>
            <p14:sldId id="328"/>
          </p14:sldIdLst>
        </p14:section>
        <p14:section name="Server1: date" id="{02E06A62-E811-4493-BF5F-0905D74776FF}">
          <p14:sldIdLst>
            <p14:sldId id="329"/>
          </p14:sldIdLst>
        </p14:section>
        <p14:section name="Server1: MAC" id="{A8D37D08-4643-4790-ABEB-750A4EBA6D30}">
          <p14:sldIdLst>
            <p14:sldId id="330"/>
          </p14:sldIdLst>
        </p14:section>
        <p14:section name="Server1: CPK" id="{893C1E1A-048E-40AA-80CE-480427603571}">
          <p14:sldIdLst>
            <p14:sldId id="331"/>
            <p14:sldId id="332"/>
          </p14:sldIdLst>
        </p14:section>
        <p14:section name="Server1: cycletime" id="{13B39DB8-8271-4857-A066-1A752F401110}">
          <p14:sldIdLst>
            <p14:sldId id="333"/>
          </p14:sldIdLst>
        </p14:section>
        <p14:section name="Server1: FPY" id="{D7F2E7FD-81B1-44BC-BE7D-E9B9B62722B0}">
          <p14:sldIdLst>
            <p14:sldId id="334"/>
            <p14:sldId id="335"/>
          </p14:sldIdLst>
        </p14:section>
        <p14:section name="Server1: production" id="{9FAF27BD-4618-49BB-8099-81ED33FE4F18}">
          <p14:sldIdLst>
            <p14:sldId id="336"/>
          </p14:sldIdLst>
        </p14:section>
        <p14:section name="Server1: WIP" id="{F8336292-97F4-42C1-BBA8-EA52F1DA24F3}">
          <p14:sldIdLst>
            <p14:sldId id="337"/>
          </p14:sldIdLst>
        </p14:section>
        <p14:section name="Server1: fpy_q_CDE(參考)" id="{B1BBF802-1FC6-4361-80F4-BD2E432CDEB7}">
          <p14:sldIdLst>
            <p14:sldId id="413"/>
          </p14:sldIdLst>
        </p14:section>
        <p14:section name="cbn_generic_2" id="{AD837621-B160-407A-8374-16453D3732EA}">
          <p14:sldIdLst>
            <p14:sldId id="338"/>
          </p14:sldIdLst>
        </p14:section>
        <p14:section name="cbn_generic_2: report_template" id="{2FFC02C2-2B54-4D64-AE59-9251B3D56ED5}">
          <p14:sldIdLst>
            <p14:sldId id="339"/>
          </p14:sldIdLst>
        </p14:section>
        <p14:section name="cbn_generic_2: daily report" id="{ACFBC313-5F99-4B67-B3D4-B07064C40750}">
          <p14:sldIdLst>
            <p14:sldId id="340"/>
          </p14:sldIdLst>
        </p14:section>
        <p14:section name="cbn_generic_2: weekly report" id="{400B1107-2AC1-4332-B211-F0A6D46B6B46}">
          <p14:sldIdLst>
            <p14:sldId id="341"/>
          </p14:sldIdLst>
        </p14:section>
        <p14:section name="cbn_generic_2: monthly report" id="{646BEEF4-1EB9-4F19-836E-99ABC71C9DD7}">
          <p14:sldIdLst>
            <p14:sldId id="342"/>
          </p14:sldIdLst>
        </p14:section>
        <p14:section name="cbn_generic_2: daily report summary" id="{C89547A5-FFC3-4C93-B168-892A3001E509}">
          <p14:sldIdLst>
            <p14:sldId id="343"/>
          </p14:sldIdLst>
        </p14:section>
        <p14:section name="Server2" id="{951E992B-4192-4868-B536-2EE3D91C99C8}">
          <p14:sldIdLst>
            <p14:sldId id="344"/>
          </p14:sldIdLst>
        </p14:section>
        <p14:section name="Server2: Influxdb目錄" id="{4AD5A314-01BC-4E2F-8349-6F86BB94BF7F}">
          <p14:sldIdLst>
            <p14:sldId id="354"/>
          </p14:sldIdLst>
        </p14:section>
        <p14:section name="Server2: Influxdb-簡介" id="{C87AFEF1-17E3-4B0D-AA89-3823B19E97ED}">
          <p14:sldIdLst>
            <p14:sldId id="353"/>
          </p14:sldIdLst>
        </p14:section>
        <p14:section name="Server2: Influxdb-安裝" id="{58B615A8-3216-4B58-AC56-ADB59C296B66}">
          <p14:sldIdLst>
            <p14:sldId id="346"/>
          </p14:sldIdLst>
        </p14:section>
        <p14:section name="Server2: Influxdb-權限設定" id="{F7913843-56AD-4EA9-81DC-89D2B58A1317}">
          <p14:sldIdLst>
            <p14:sldId id="347"/>
          </p14:sldIdLst>
        </p14:section>
        <p14:section name="Server2: Influxdb-WEB UI" id="{65841BB6-0FD7-4443-9DEA-0BC8293D1678}">
          <p14:sldIdLst>
            <p14:sldId id="350"/>
            <p14:sldId id="351"/>
          </p14:sldIdLst>
        </p14:section>
        <p14:section name="Server2: Influxdb-備份" id="{6FC7A3A5-F7F4-4795-8B54-67E58C32A3CC}">
          <p14:sldIdLst>
            <p14:sldId id="348"/>
          </p14:sldIdLst>
        </p14:section>
        <p14:section name="Server2: Influxdb-回復" id="{2E0B41DE-3732-4308-B201-675B5AF58576}">
          <p14:sldIdLst>
            <p14:sldId id="349"/>
          </p14:sldIdLst>
        </p14:section>
        <p14:section name="Server2: Influxdb-數據備份策略設定" id="{040CCFC7-9A0C-45D7-A1B5-BB1C52713C23}">
          <p14:sldIdLst>
            <p14:sldId id="356"/>
            <p14:sldId id="357"/>
          </p14:sldIdLst>
        </p14:section>
        <p14:section name="Server2: Influxdb-匯出數據" id="{2BFA7059-8C5C-4861-B376-5A4F5F5558E1}">
          <p14:sldIdLst>
            <p14:sldId id="358"/>
          </p14:sldIdLst>
        </p14:section>
        <p14:section name="Server2: Influxdb-Python API using" id="{B26D4E5A-2F01-4EAC-8D5D-08195ABE3B81}">
          <p14:sldIdLst>
            <p14:sldId id="352"/>
            <p14:sldId id="355"/>
          </p14:sldIdLst>
        </p14:section>
        <p14:section name="Server2: Influxdb-Problem" id="{85EBB157-5536-4357-AB5C-CCCC2A8123A2}">
          <p14:sldIdLst>
            <p14:sldId id="359"/>
            <p14:sldId id="360"/>
          </p14:sldIdLst>
        </p14:section>
        <p14:section name="Server2: Grafana目錄" id="{873BAA3A-34BE-4A1F-8F62-0B7E572B47E2}">
          <p14:sldIdLst>
            <p14:sldId id="361"/>
          </p14:sldIdLst>
        </p14:section>
        <p14:section name="Server2: Grafana-簡介" id="{68ACDD66-D1A9-4A1C-A1B8-5414047CB9C9}">
          <p14:sldIdLst>
            <p14:sldId id="362"/>
          </p14:sldIdLst>
        </p14:section>
        <p14:section name="Server2: Grafana-安裝" id="{3DA5CE55-069A-46A5-8A46-0F4D8DEDAD68}">
          <p14:sldIdLst>
            <p14:sldId id="363"/>
          </p14:sldIdLst>
        </p14:section>
        <p14:section name="Server2: Grafana-Grafana移轉" id="{0BE2F7F5-9C3B-4A65-BA32-909B18D2469F}">
          <p14:sldIdLst>
            <p14:sldId id="364"/>
          </p14:sldIdLst>
        </p14:section>
        <p14:section name="Server2: Grafana-介面功能(系統功能表)" id="{1ECC3A4D-893E-4256-9F7B-36533EAC97F1}">
          <p14:sldIdLst>
            <p14:sldId id="366"/>
            <p14:sldId id="407"/>
          </p14:sldIdLst>
        </p14:section>
        <p14:section name="Server2: Grafana-介面功能(dashboard功能表)" id="{38C54D29-E469-46E9-A054-E7AE863DF7B5}">
          <p14:sldIdLst>
            <p14:sldId id="367"/>
            <p14:sldId id="372"/>
            <p14:sldId id="373"/>
            <p14:sldId id="375"/>
            <p14:sldId id="376"/>
            <p14:sldId id="377"/>
          </p14:sldIdLst>
        </p14:section>
        <p14:section name="Server2: Grafana-介面功能(dashboard編輯)" id="{B64A5C55-1718-4ABC-BFEB-3AEADCE61CE1}">
          <p14:sldIdLst>
            <p14:sldId id="368"/>
            <p14:sldId id="370"/>
            <p14:sldId id="378"/>
            <p14:sldId id="371"/>
          </p14:sldIdLst>
        </p14:section>
        <p14:section name="Server2: Grafana-Alarm" id="{8D045811-84B7-44E8-96C2-AE5B420F57CB}">
          <p14:sldIdLst>
            <p14:sldId id="379"/>
            <p14:sldId id="381"/>
            <p14:sldId id="382"/>
          </p14:sldIdLst>
        </p14:section>
        <p14:section name="Server2: Grafana-Problems" id="{CCD3FFF5-9B75-4D90-B199-AB5DEED741CB}">
          <p14:sldIdLst>
            <p14:sldId id="369"/>
            <p14:sldId id="380"/>
          </p14:sldIdLst>
        </p14:section>
        <p14:section name="Server2: Gitea" id="{94397967-78F2-411E-A18F-87A05961859C}">
          <p14:sldIdLst>
            <p14:sldId id="384"/>
          </p14:sldIdLst>
        </p14:section>
        <p14:section name="Automation" id="{AFE0CD2D-3517-4394-8A64-1210C2F29D5C}">
          <p14:sldIdLst>
            <p14:sldId id="385"/>
          </p14:sldIdLst>
        </p14:section>
        <p14:section name="Automation: Daily test-架構" id="{BE7DC38C-610C-46C7-8DBB-CB996272D318}">
          <p14:sldIdLst>
            <p14:sldId id="386"/>
          </p14:sldIdLst>
        </p14:section>
        <p14:section name="Automation: Daily test-介面介紹" id="{1AD9D04C-E393-40FA-A5CE-130A0C04F69E}">
          <p14:sldIdLst>
            <p14:sldId id="387"/>
            <p14:sldId id="388"/>
            <p14:sldId id="389"/>
            <p14:sldId id="390"/>
          </p14:sldIdLst>
        </p14:section>
        <p14:section name="Automation: Daily test-開發&amp;維護(influxdb)" id="{A0A3D4EF-57F0-4ABD-B3CB-B40B3688B758}">
          <p14:sldIdLst>
            <p14:sldId id="391"/>
            <p14:sldId id="392"/>
          </p14:sldIdLst>
        </p14:section>
        <p14:section name="Automation: Daily test-開發&amp;維護(grafana串接資料源)" id="{9CCA47EB-A4F6-45E6-BCC6-1942F8E1B2AA}">
          <p14:sldIdLst>
            <p14:sldId id="393"/>
          </p14:sldIdLst>
        </p14:section>
        <p14:section name="Automation: Daily test-開發&amp;維護(複製新增dashboard)" id="{3792E01D-F0CC-4CFF-AC84-34B4001E4C8B}">
          <p14:sldIdLst>
            <p14:sldId id="397"/>
          </p14:sldIdLst>
        </p14:section>
        <p14:section name="Automation: Daily test-開發&amp;維護(複製新增Panel)" id="{B9FEB73F-EA62-4E6B-AFE9-2211A1393945}">
          <p14:sldIdLst>
            <p14:sldId id="400"/>
          </p14:sldIdLst>
        </p14:section>
        <p14:section name="Automation: Daily test-開發&amp;維護(修改Panel)" id="{7A743BF1-E3ED-4572-BF41-2EDE4DE16CCE}">
          <p14:sldIdLst>
            <p14:sldId id="401"/>
          </p14:sldIdLst>
        </p14:section>
        <p14:section name="Automation: Daily test-開發&amp;維護(編輯panel)" id="{8489090B-43DA-4408-AE06-CCF728B044B7}">
          <p14:sldIdLst>
            <p14:sldId id="395"/>
            <p14:sldId id="396"/>
          </p14:sldIdLst>
        </p14:section>
        <p14:section name="Automation: PMI-Dashboard介面" id="{71589A99-1C14-4352-8203-A16F82D5B5B4}">
          <p14:sldIdLst>
            <p14:sldId id="398"/>
          </p14:sldIdLst>
        </p14:section>
        <p14:section name="Automation: PMI-維護(influxdb資料型態)" id="{FD986AD2-8027-4FD4-9937-320A37B723C4}">
          <p14:sldIdLst>
            <p14:sldId id="399"/>
            <p14:sldId id="402"/>
          </p14:sldIdLst>
        </p14:section>
        <p14:section name="Automation: PMI-維護(Dashboard修改)" id="{CE884781-02A1-4FB0-86AB-45BA031A251B}">
          <p14:sldIdLst>
            <p14:sldId id="403"/>
          </p14:sldIdLst>
        </p14:section>
        <p14:section name="Automation: PMI-維護(新增Model Type )" id="{88F028D2-E920-4ADD-9A79-3B1782605EAF}">
          <p14:sldIdLst>
            <p14:sldId id="404"/>
            <p14:sldId id="405"/>
            <p14:sldId id="406"/>
          </p14:sldIdLst>
        </p14:section>
        <p14:section name="補充" id="{71F980E0-9B79-4311-8CD6-84146A6B565F}">
          <p14:sldIdLst>
            <p14:sldId id="408"/>
            <p14:sldId id="410"/>
            <p14:sldId id="383"/>
            <p14:sldId id="409"/>
            <p14:sldId id="411"/>
            <p14:sldId id="412"/>
          </p14:sldIdLst>
        </p14:section>
        <p14:section name="封底" id="{56F53CAA-B824-455F-A8D4-DBE18D844530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 pos="260">
          <p15:clr>
            <a:srgbClr val="A4A3A4"/>
          </p15:clr>
        </p15:guide>
        <p15:guide id="7" orient="horz" pos="2886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8">
          <p15:clr>
            <a:srgbClr val="A4A3A4"/>
          </p15:clr>
        </p15:guide>
        <p15:guide id="10" pos="634">
          <p15:clr>
            <a:srgbClr val="A4A3A4"/>
          </p15:clr>
        </p15:guide>
        <p15:guide id="11" pos="5505">
          <p15:clr>
            <a:srgbClr val="A4A3A4"/>
          </p15:clr>
        </p15:guide>
        <p15:guide id="12" pos="258">
          <p15:clr>
            <a:srgbClr val="A4A3A4"/>
          </p15:clr>
        </p15:guide>
        <p15:guide id="13" pos="1064">
          <p15:clr>
            <a:srgbClr val="A4A3A4"/>
          </p15:clr>
        </p15:guide>
        <p15:guide id="14" orient="horz" pos="2979">
          <p15:clr>
            <a:srgbClr val="A4A3A4"/>
          </p15:clr>
        </p15:guide>
        <p15:guide id="15" orient="horz" pos="547">
          <p15:clr>
            <a:srgbClr val="A4A3A4"/>
          </p15:clr>
        </p15:guide>
        <p15:guide id="16" orient="horz" pos="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7F2"/>
    <a:srgbClr val="90D7FF"/>
    <a:srgbClr val="C0E8FF"/>
    <a:srgbClr val="0000FF"/>
    <a:srgbClr val="92B4F4"/>
    <a:srgbClr val="FFC000"/>
    <a:srgbClr val="00B0F0"/>
    <a:srgbClr val="FFFF00"/>
    <a:srgbClr val="00B050"/>
    <a:srgbClr val="EE7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3" autoAdjust="0"/>
    <p:restoredTop sz="94424" autoAdjust="0"/>
  </p:normalViewPr>
  <p:slideViewPr>
    <p:cSldViewPr snapToGrid="0">
      <p:cViewPr varScale="1">
        <p:scale>
          <a:sx n="149" d="100"/>
          <a:sy n="149" d="100"/>
        </p:scale>
        <p:origin x="204" y="114"/>
      </p:cViewPr>
      <p:guideLst>
        <p:guide pos="3840"/>
        <p:guide orient="horz" pos="2160"/>
        <p:guide orient="horz" pos="260"/>
        <p:guide orient="horz" pos="2886"/>
        <p:guide orient="horz" pos="1620"/>
        <p:guide pos="2888"/>
        <p:guide pos="634"/>
        <p:guide pos="5505"/>
        <p:guide pos="258"/>
        <p:guide pos="1064"/>
        <p:guide orient="horz" pos="2979"/>
        <p:guide orient="horz" pos="547"/>
        <p:guide orient="horz" pos="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740EBAF-D955-C443-AB02-2BCBC7797572}" type="datetimeFigureOut">
              <a:rPr lang="en-US" b="1" smtClean="0">
                <a:latin typeface="BloomSpeak Title Heavy" charset="0"/>
              </a:rPr>
              <a:pPr/>
              <a:t>5/26/2021</a:t>
            </a:fld>
            <a:endParaRPr lang="en-US" b="1" dirty="0">
              <a:latin typeface="BloomSpeak Title Heavy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9E1DC8B-0A09-DC4E-ABCE-FAAA12F0302B}" type="slidenum">
              <a:rPr lang="en-US" b="1" smtClean="0">
                <a:latin typeface="BloomSpeak Title Heavy" charset="0"/>
              </a:rPr>
              <a:pPr/>
              <a:t>‹#›</a:t>
            </a:fld>
            <a:endParaRPr lang="en-US" b="1" dirty="0">
              <a:latin typeface="BloomSpeak Title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 b="1" i="0">
                <a:latin typeface="BloomSpeak Title Heavy" charset="0"/>
              </a:defRPr>
            </a:lvl1pPr>
          </a:lstStyle>
          <a:p>
            <a:fld id="{247A641A-FC50-3840-A830-42D90553FE8C}" type="datetimeFigureOut">
              <a:rPr lang="en-US" smtClean="0"/>
              <a:pPr/>
              <a:t>5/26/2021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 b="1" i="0">
                <a:latin typeface="BloomSpeak Title Heavy" charset="0"/>
              </a:defRPr>
            </a:lvl1pPr>
          </a:lstStyle>
          <a:p>
            <a:fld id="{8C896355-3DDC-9949-861F-AD0908BFCC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1pPr>
    <a:lvl2pPr marL="3429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2pPr>
    <a:lvl3pPr marL="6858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3pPr>
    <a:lvl4pPr marL="10287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4pPr>
    <a:lvl5pPr marL="13716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3438"/>
            <a:ext cx="7407276" cy="41671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704158" y="5277534"/>
            <a:ext cx="5633259" cy="4999769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571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0"/>
            <a:ext cx="9133840" cy="42037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圖片 5" descr="無標題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6920" y="0"/>
            <a:ext cx="3357079" cy="3158051"/>
          </a:xfrm>
          <a:prstGeom prst="rect">
            <a:avLst/>
          </a:prstGeom>
        </p:spPr>
      </p:pic>
      <p:pic>
        <p:nvPicPr>
          <p:cNvPr id="12" name="圖片 11" descr="CB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1250" y="200967"/>
            <a:ext cx="1294879" cy="559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00" y="3357710"/>
            <a:ext cx="8532000" cy="6463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000" y="3934428"/>
            <a:ext cx="8532000" cy="4047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7" name="群組 6"/>
          <p:cNvGrpSpPr/>
          <p:nvPr/>
        </p:nvGrpSpPr>
        <p:grpSpPr>
          <a:xfrm>
            <a:off x="-18010" y="0"/>
            <a:ext cx="45719" cy="5143500"/>
            <a:chOff x="-37698" y="0"/>
            <a:chExt cx="65407" cy="6858000"/>
          </a:xfrm>
        </p:grpSpPr>
        <p:sp>
          <p:nvSpPr>
            <p:cNvPr id="8" name="矩形 7"/>
            <p:cNvSpPr/>
            <p:nvPr/>
          </p:nvSpPr>
          <p:spPr bwMode="auto">
            <a:xfrm rot="5400000" flipV="1">
              <a:off x="-876367" y="838669"/>
              <a:ext cx="1742607" cy="65269"/>
            </a:xfrm>
            <a:prstGeom prst="rect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 rot="5400000" flipV="1">
              <a:off x="-876229" y="2496955"/>
              <a:ext cx="1742607" cy="65269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 rot="5400000" flipV="1">
              <a:off x="-876229" y="4239562"/>
              <a:ext cx="1742607" cy="6526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 rot="5400000" flipV="1">
              <a:off x="-876229" y="5954062"/>
              <a:ext cx="1742607" cy="65269"/>
            </a:xfrm>
            <a:prstGeom prst="rect">
              <a:avLst/>
            </a:prstGeom>
            <a:solidFill>
              <a:srgbClr val="3333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6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5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755650"/>
            <a:ext cx="9144000" cy="4387850"/>
          </a:xfrm>
          <a:prstGeom prst="rect">
            <a:avLst/>
          </a:prstGeom>
          <a:solidFill>
            <a:srgbClr val="0070C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74780" y="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9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755650"/>
            <a:ext cx="9144000" cy="4387850"/>
          </a:xfrm>
          <a:prstGeom prst="rect">
            <a:avLst/>
          </a:prstGeom>
          <a:solidFill>
            <a:schemeClr val="tx2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74780" y="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23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icture with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3621" y="121736"/>
            <a:ext cx="4447125" cy="500886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02693" y="413550"/>
            <a:ext cx="3736495" cy="4316400"/>
          </a:xfrm>
          <a:prstGeom prst="rect">
            <a:avLst/>
          </a:prstGeom>
        </p:spPr>
        <p:txBody>
          <a:bodyPr anchor="ctr" anchorCtr="0"/>
          <a:lstStyle>
            <a:lvl1pPr marL="338138" indent="-338138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00B0F0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3pPr>
            <a:lvl4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4pPr>
            <a:lvl5pPr>
              <a:defRPr sz="1800">
                <a:solidFill>
                  <a:srgbClr val="72B32B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692" y="352147"/>
            <a:ext cx="3736495" cy="4985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圖片 6">
            <a:extLst>
              <a:ext uri="{FF2B5EF4-FFF2-40B4-BE49-F238E27FC236}">
                <a16:creationId xmlns="" xmlns:a16="http://schemas.microsoft.com/office/drawing/2014/main" id="{3A5CC061-1E9B-4D4E-882A-6E5F3ECF7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62" y="2457450"/>
            <a:ext cx="594597" cy="5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25" y="412750"/>
            <a:ext cx="8324400" cy="4316400"/>
          </a:xfrm>
          <a:prstGeom prst="rect">
            <a:avLst/>
          </a:prstGeom>
          <a:solidFill>
            <a:srgbClr val="239B98"/>
          </a:solidFill>
        </p:spPr>
        <p:txBody>
          <a:bodyPr bIns="1854000" anchor="b" anchorCtr="0">
            <a:noAutofit/>
          </a:bodyPr>
          <a:lstStyle>
            <a:lvl1pPr algn="ctr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61459"/>
            <a:ext cx="7772400" cy="601725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6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507" y="1590294"/>
            <a:ext cx="1558986" cy="1962912"/>
          </a:xfrm>
          <a:prstGeom prst="rect">
            <a:avLst/>
          </a:prstGeom>
        </p:spPr>
      </p:pic>
      <p:sp>
        <p:nvSpPr>
          <p:cNvPr id="2" name="橢圓 1"/>
          <p:cNvSpPr/>
          <p:nvPr userDrawn="1"/>
        </p:nvSpPr>
        <p:spPr>
          <a:xfrm>
            <a:off x="3759200" y="1590294"/>
            <a:ext cx="1625600" cy="1587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0325" y="1825625"/>
            <a:ext cx="14033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6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69763" y="4894798"/>
            <a:ext cx="456183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65223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24" r:id="rId3"/>
    <p:sldLayoutId id="2147484425" r:id="rId4"/>
    <p:sldLayoutId id="2147484405" r:id="rId5"/>
    <p:sldLayoutId id="2147484421" r:id="rId6"/>
    <p:sldLayoutId id="2147484422" r:id="rId7"/>
    <p:sldLayoutId id="214748442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600" b="1" kern="1200" cap="all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35000"/>
        </a:lnSpc>
        <a:spcBef>
          <a:spcPts val="0"/>
        </a:spcBef>
        <a:buClr>
          <a:srgbClr val="72B32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35000"/>
        </a:lnSpc>
        <a:spcBef>
          <a:spcPts val="0"/>
        </a:spcBef>
        <a:buFont typeface="Arial" panose="020B0604020202020204" pitchFamily="34" charset="0"/>
        <a:buNone/>
        <a:defRPr sz="1400" b="1" kern="1200" cap="all" baseline="0">
          <a:solidFill>
            <a:srgbClr val="72B32B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3.png"/><Relationship Id="rId7" Type="http://schemas.openxmlformats.org/officeDocument/2006/relationships/image" Target="../media/image6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slide" Target="slide20.xml"/><Relationship Id="rId12" Type="http://schemas.openxmlformats.org/officeDocument/2006/relationships/slide" Target="slide2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slide" Target="slide23.xml"/><Relationship Id="rId5" Type="http://schemas.openxmlformats.org/officeDocument/2006/relationships/image" Target="../media/image65.png"/><Relationship Id="rId10" Type="http://schemas.openxmlformats.org/officeDocument/2006/relationships/slide" Target="slide22.xml"/><Relationship Id="rId4" Type="http://schemas.openxmlformats.org/officeDocument/2006/relationships/image" Target="../media/image24.png"/><Relationship Id="rId9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slide" Target="slide25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slide" Target="slide19.xml"/><Relationship Id="rId2" Type="http://schemas.openxmlformats.org/officeDocument/2006/relationships/image" Target="../media/image9.png"/><Relationship Id="rId16" Type="http://schemas.openxmlformats.org/officeDocument/2006/relationships/slide" Target="slide4.xml"/><Relationship Id="rId20" Type="http://schemas.openxmlformats.org/officeDocument/2006/relationships/slide" Target="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19" Type="http://schemas.openxmlformats.org/officeDocument/2006/relationships/slide" Target="slide63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1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slide" Target="slide2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14.png"/><Relationship Id="rId10" Type="http://schemas.openxmlformats.org/officeDocument/2006/relationships/slide" Target="slide62.xml"/><Relationship Id="rId4" Type="http://schemas.openxmlformats.org/officeDocument/2006/relationships/image" Target="../media/image11.png"/><Relationship Id="rId9" Type="http://schemas.openxmlformats.org/officeDocument/2006/relationships/slide" Target="slide4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36.xml"/><Relationship Id="rId3" Type="http://schemas.openxmlformats.org/officeDocument/2006/relationships/image" Target="../media/image23.png"/><Relationship Id="rId7" Type="http://schemas.openxmlformats.org/officeDocument/2006/relationships/slide" Target="slide28.xml"/><Relationship Id="rId12" Type="http://schemas.openxmlformats.org/officeDocument/2006/relationships/slide" Target="slide34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slide" Target="slide33.xml"/><Relationship Id="rId5" Type="http://schemas.openxmlformats.org/officeDocument/2006/relationships/slide" Target="slide27.xml"/><Relationship Id="rId15" Type="http://schemas.openxmlformats.org/officeDocument/2006/relationships/slide" Target="slide39.xml"/><Relationship Id="rId10" Type="http://schemas.openxmlformats.org/officeDocument/2006/relationships/slide" Target="slide32.xml"/><Relationship Id="rId4" Type="http://schemas.openxmlformats.org/officeDocument/2006/relationships/image" Target="../media/image11.png"/><Relationship Id="rId9" Type="http://schemas.openxmlformats.org/officeDocument/2006/relationships/slide" Target="slide30.xml"/><Relationship Id="rId14" Type="http://schemas.openxmlformats.org/officeDocument/2006/relationships/slide" Target="slide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18" Type="http://schemas.openxmlformats.org/officeDocument/2006/relationships/slide" Target="slide17.xml"/><Relationship Id="rId3" Type="http://schemas.openxmlformats.org/officeDocument/2006/relationships/image" Target="../media/image23.png"/><Relationship Id="rId7" Type="http://schemas.openxmlformats.org/officeDocument/2006/relationships/slide" Target="slide6.xml"/><Relationship Id="rId12" Type="http://schemas.openxmlformats.org/officeDocument/2006/relationships/slide" Target="slide11.xml"/><Relationship Id="rId17" Type="http://schemas.openxmlformats.org/officeDocument/2006/relationships/slide" Target="slide16.xml"/><Relationship Id="rId2" Type="http://schemas.openxmlformats.org/officeDocument/2006/relationships/slide" Target="slide2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slide" Target="slide10.xml"/><Relationship Id="rId5" Type="http://schemas.openxmlformats.org/officeDocument/2006/relationships/slide" Target="slide5.xml"/><Relationship Id="rId15" Type="http://schemas.openxmlformats.org/officeDocument/2006/relationships/slide" Target="slide14.xml"/><Relationship Id="rId10" Type="http://schemas.openxmlformats.org/officeDocument/2006/relationships/slide" Target="slide9.xml"/><Relationship Id="rId19" Type="http://schemas.openxmlformats.org/officeDocument/2006/relationships/slide" Target="slide18.xml"/><Relationship Id="rId4" Type="http://schemas.openxmlformats.org/officeDocument/2006/relationships/image" Target="../media/image24.png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13" Type="http://schemas.openxmlformats.org/officeDocument/2006/relationships/slide" Target="slide45.xml"/><Relationship Id="rId18" Type="http://schemas.openxmlformats.org/officeDocument/2006/relationships/slide" Target="slide52.xml"/><Relationship Id="rId3" Type="http://schemas.openxmlformats.org/officeDocument/2006/relationships/image" Target="../media/image23.png"/><Relationship Id="rId21" Type="http://schemas.openxmlformats.org/officeDocument/2006/relationships/slide" Target="slide55.xml"/><Relationship Id="rId7" Type="http://schemas.openxmlformats.org/officeDocument/2006/relationships/slide" Target="slide43.xml"/><Relationship Id="rId12" Type="http://schemas.openxmlformats.org/officeDocument/2006/relationships/slide" Target="slide61.xml"/><Relationship Id="rId17" Type="http://schemas.openxmlformats.org/officeDocument/2006/relationships/slide" Target="slide51.xml"/><Relationship Id="rId2" Type="http://schemas.openxmlformats.org/officeDocument/2006/relationships/slide" Target="slide25.xml"/><Relationship Id="rId16" Type="http://schemas.openxmlformats.org/officeDocument/2006/relationships/slide" Target="slide49.xml"/><Relationship Id="rId20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slide" Target="slide59.xml"/><Relationship Id="rId5" Type="http://schemas.openxmlformats.org/officeDocument/2006/relationships/slide" Target="slide42.xml"/><Relationship Id="rId15" Type="http://schemas.openxmlformats.org/officeDocument/2006/relationships/slide" Target="slide47.xml"/><Relationship Id="rId10" Type="http://schemas.openxmlformats.org/officeDocument/2006/relationships/slide" Target="slide58.xml"/><Relationship Id="rId19" Type="http://schemas.openxmlformats.org/officeDocument/2006/relationships/slide" Target="slide53.xml"/><Relationship Id="rId4" Type="http://schemas.openxmlformats.org/officeDocument/2006/relationships/image" Target="../media/image14.png"/><Relationship Id="rId9" Type="http://schemas.openxmlformats.org/officeDocument/2006/relationships/slide" Target="slide57.xml"/><Relationship Id="rId14" Type="http://schemas.openxmlformats.org/officeDocument/2006/relationships/slide" Target="slide46.xml"/><Relationship Id="rId22" Type="http://schemas.openxmlformats.org/officeDocument/2006/relationships/slide" Target="slide5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3.png"/><Relationship Id="rId7" Type="http://schemas.openxmlformats.org/officeDocument/2006/relationships/image" Target="../media/image95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3.png"/><Relationship Id="rId7" Type="http://schemas.openxmlformats.org/officeDocument/2006/relationships/image" Target="../media/image101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2.png"/><Relationship Id="rId9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slide" Target="slide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2.png"/><Relationship Id="rId7" Type="http://schemas.openxmlformats.org/officeDocument/2006/relationships/slide" Target="slide41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slide" Target="slide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slide" Target="slide41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slide" Target="slide41.xml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grafana.com/grafana/plugin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23.png"/><Relationship Id="rId4" Type="http://schemas.openxmlformats.org/officeDocument/2006/relationships/slide" Target="slid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13" Type="http://schemas.openxmlformats.org/officeDocument/2006/relationships/slide" Target="slide77.xml"/><Relationship Id="rId3" Type="http://schemas.openxmlformats.org/officeDocument/2006/relationships/image" Target="../media/image23.png"/><Relationship Id="rId7" Type="http://schemas.openxmlformats.org/officeDocument/2006/relationships/slide" Target="slide69.xml"/><Relationship Id="rId12" Type="http://schemas.openxmlformats.org/officeDocument/2006/relationships/slide" Target="slide75.xml"/><Relationship Id="rId2" Type="http://schemas.openxmlformats.org/officeDocument/2006/relationships/slide" Target="slide2.xml"/><Relationship Id="rId16" Type="http://schemas.openxmlformats.org/officeDocument/2006/relationships/slide" Target="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slide" Target="slide74.xml"/><Relationship Id="rId5" Type="http://schemas.openxmlformats.org/officeDocument/2006/relationships/slide" Target="slide64.xml"/><Relationship Id="rId15" Type="http://schemas.openxmlformats.org/officeDocument/2006/relationships/slide" Target="slide80.xml"/><Relationship Id="rId10" Type="http://schemas.openxmlformats.org/officeDocument/2006/relationships/slide" Target="slide73.xml"/><Relationship Id="rId4" Type="http://schemas.openxmlformats.org/officeDocument/2006/relationships/image" Target="../media/image138.png"/><Relationship Id="rId9" Type="http://schemas.openxmlformats.org/officeDocument/2006/relationships/slide" Target="slide72.xml"/><Relationship Id="rId14" Type="http://schemas.openxmlformats.org/officeDocument/2006/relationships/slide" Target="slide7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12" Type="http://schemas.openxmlformats.org/officeDocument/2006/relationships/image" Target="../media/image2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3.xml"/><Relationship Id="rId5" Type="http://schemas.openxmlformats.org/officeDocument/2006/relationships/image" Target="../media/image143.png"/><Relationship Id="rId10" Type="http://schemas.openxmlformats.org/officeDocument/2006/relationships/slide" Target="slide68.xml"/><Relationship Id="rId4" Type="http://schemas.openxmlformats.org/officeDocument/2006/relationships/image" Target="../media/image142.png"/><Relationship Id="rId9" Type="http://schemas.openxmlformats.org/officeDocument/2006/relationships/slide" Target="slide6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slide" Target="slid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63.xml"/><Relationship Id="rId4" Type="http://schemas.openxmlformats.org/officeDocument/2006/relationships/image" Target="../media/image15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3.png"/><Relationship Id="rId7" Type="http://schemas.openxmlformats.org/officeDocument/2006/relationships/slide" Target="slide63.xm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2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63.xml"/><Relationship Id="rId4" Type="http://schemas.openxmlformats.org/officeDocument/2006/relationships/image" Target="../media/image1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63.xml"/><Relationship Id="rId4" Type="http://schemas.openxmlformats.org/officeDocument/2006/relationships/image" Target="../media/image1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63.xml"/><Relationship Id="rId4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63.xml"/><Relationship Id="rId4" Type="http://schemas.openxmlformats.org/officeDocument/2006/relationships/image" Target="../media/image1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slide" Target="slide8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6.xml"/><Relationship Id="rId5" Type="http://schemas.openxmlformats.org/officeDocument/2006/relationships/image" Target="../media/image139.png"/><Relationship Id="rId4" Type="http://schemas.openxmlformats.org/officeDocument/2006/relationships/slide" Target="slide8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84.xml"/><Relationship Id="rId4" Type="http://schemas.openxmlformats.org/officeDocument/2006/relationships/image" Target="../media/image186.png"/><Relationship Id="rId9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23.png"/><Relationship Id="rId7" Type="http://schemas.openxmlformats.org/officeDocument/2006/relationships/image" Target="../media/image193.png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87.png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/>
            <a:r>
              <a:rPr lang="en-US" dirty="0" err="1" smtClean="0">
                <a:solidFill>
                  <a:schemeClr val="bg1"/>
                </a:solidFill>
                <a:ea typeface="Cambria Math" pitchFamily="18" charset="0"/>
              </a:rPr>
              <a:t>Grafana</a:t>
            </a:r>
            <a:r>
              <a:rPr lang="en-US" dirty="0" smtClean="0">
                <a:solidFill>
                  <a:schemeClr val="bg1"/>
                </a:solidFill>
                <a:ea typeface="Cambria Math" pitchFamily="18" charset="0"/>
              </a:rPr>
              <a:t> syste</a:t>
            </a:r>
            <a:r>
              <a:rPr lang="en-US" altLang="zh-TW" dirty="0" smtClean="0">
                <a:solidFill>
                  <a:schemeClr val="bg1"/>
                </a:solidFill>
                <a:ea typeface="Cambria Math" pitchFamily="18" charset="0"/>
              </a:rPr>
              <a:t>m</a:t>
            </a:r>
            <a:r>
              <a:rPr lang="zh-TW" altLang="en-US" dirty="0" smtClean="0">
                <a:solidFill>
                  <a:schemeClr val="bg1"/>
                </a:solidFill>
                <a:ea typeface="Cambria Math" pitchFamily="18" charset="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ea typeface="Cambria Math" pitchFamily="18" charset="0"/>
              </a:rPr>
              <a:t>structure</a:t>
            </a:r>
            <a:endParaRPr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Picture 2" descr="D:\Leo\CBN CIS\CBN_logo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056276" y="4641640"/>
            <a:ext cx="783087" cy="441389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>
            <p:extLst>
              <p:ext uri="{D42A27DB-BD31-4B8C-83A1-F6EECF244321}">
                <p14:modId xmlns:p14="http://schemas.microsoft.com/office/powerpoint/2010/main" val="3339744220"/>
              </p:ext>
            </p:extLst>
          </p:nvPr>
        </p:nvSpPr>
        <p:spPr>
          <a:xfrm>
            <a:off x="1331794" y="4100033"/>
            <a:ext cx="264614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11-May 2021</a:t>
            </a:r>
            <a:endParaRPr lang="zh-TW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0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mac.py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0"/>
            <a:ext cx="61098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mac.py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主要目的用於</a:t>
            </a:r>
            <a:r>
              <a:rPr lang="zh-TW" altLang="en-US" sz="1800" b="1" dirty="0">
                <a:solidFill>
                  <a:srgbClr val="00B0F0"/>
                </a:solidFill>
              </a:rPr>
              <a:t>寫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入剩餘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MAC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數量</a:t>
            </a:r>
            <a:r>
              <a:rPr lang="zh-TW" altLang="en-US" sz="1100" dirty="0" smtClean="0"/>
              <a:t>，資料來源為</a:t>
            </a:r>
            <a:r>
              <a:rPr lang="en-US" altLang="zh-TW" sz="1100" dirty="0" smtClean="0"/>
              <a:t>Mac.csv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4"/>
            <a:ext cx="6798825" cy="342310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 smtClean="0">
                <a:solidFill>
                  <a:srgbClr val="002060"/>
                </a:solidFill>
              </a:rPr>
              <a:t>Date.py</a:t>
            </a:r>
            <a:r>
              <a:rPr lang="zh-TW" altLang="en-US" sz="900" dirty="0" smtClean="0">
                <a:solidFill>
                  <a:srgbClr val="002060"/>
                </a:solidFill>
              </a:rPr>
              <a:t>用於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900" dirty="0" smtClean="0">
                <a:solidFill>
                  <a:srgbClr val="002060"/>
                </a:solidFill>
              </a:rPr>
              <a:t> dashboard</a:t>
            </a:r>
            <a:r>
              <a:rPr lang="zh-TW" altLang="en-US" sz="900" dirty="0" smtClean="0">
                <a:solidFill>
                  <a:srgbClr val="002060"/>
                </a:solidFill>
              </a:rPr>
              <a:t>上</a:t>
            </a:r>
            <a:r>
              <a:rPr lang="en-US" altLang="zh-TW" sz="900" dirty="0" smtClean="0">
                <a:solidFill>
                  <a:srgbClr val="002060"/>
                </a:solidFill>
              </a:rPr>
              <a:t>panel</a:t>
            </a:r>
            <a:r>
              <a:rPr lang="zh-TW" altLang="en-US" sz="900" dirty="0" smtClean="0">
                <a:solidFill>
                  <a:srgbClr val="002060"/>
                </a:solidFill>
              </a:rPr>
              <a:t>顯示時間使用，包含日期、週別以及月份。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6696850" y="3308673"/>
            <a:ext cx="2186988" cy="1323382"/>
            <a:chOff x="6696850" y="3419526"/>
            <a:chExt cx="2186988" cy="1323382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5135" y="3664135"/>
              <a:ext cx="2138703" cy="1078773"/>
            </a:xfrm>
            <a:prstGeom prst="rect">
              <a:avLst/>
            </a:prstGeom>
          </p:spPr>
        </p:pic>
        <p:sp>
          <p:nvSpPr>
            <p:cNvPr id="37" name="圓角矩形 36"/>
            <p:cNvSpPr/>
            <p:nvPr/>
          </p:nvSpPr>
          <p:spPr>
            <a:xfrm>
              <a:off x="6696850" y="3419526"/>
              <a:ext cx="1161874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675561" y="1303102"/>
            <a:ext cx="1818942" cy="1708916"/>
            <a:chOff x="6675561" y="1303102"/>
            <a:chExt cx="1818942" cy="1708916"/>
          </a:xfrm>
        </p:grpSpPr>
        <p:grpSp>
          <p:nvGrpSpPr>
            <p:cNvPr id="12" name="群組 11"/>
            <p:cNvGrpSpPr/>
            <p:nvPr/>
          </p:nvGrpSpPr>
          <p:grpSpPr>
            <a:xfrm>
              <a:off x="6696850" y="1303102"/>
              <a:ext cx="1797653" cy="1708916"/>
              <a:chOff x="6696850" y="1590850"/>
              <a:chExt cx="1797653" cy="1708916"/>
            </a:xfrm>
          </p:grpSpPr>
          <p:sp>
            <p:nvSpPr>
              <p:cNvPr id="8" name="圓角矩形 7"/>
              <p:cNvSpPr/>
              <p:nvPr/>
            </p:nvSpPr>
            <p:spPr>
              <a:xfrm>
                <a:off x="6696850" y="1590850"/>
                <a:ext cx="931426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900" dirty="0" smtClean="0">
                    <a:solidFill>
                      <a:srgbClr val="00B050"/>
                    </a:solidFill>
                  </a:rPr>
                  <a:t>資料來源格式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8835" y="2005515"/>
                <a:ext cx="1725668" cy="1294251"/>
              </a:xfrm>
              <a:prstGeom prst="rect">
                <a:avLst/>
              </a:prstGeom>
            </p:spPr>
          </p:pic>
        </p:grpSp>
        <p:sp>
          <p:nvSpPr>
            <p:cNvPr id="41" name="文字方塊 40"/>
            <p:cNvSpPr txBox="1"/>
            <p:nvPr/>
          </p:nvSpPr>
          <p:spPr>
            <a:xfrm>
              <a:off x="6675561" y="1522090"/>
              <a:ext cx="14197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chemeClr val="tx2"/>
                  </a:solidFill>
                </a:rPr>
                <a:t>MAC</a:t>
              </a:r>
              <a:r>
                <a:rPr lang="zh-TW" altLang="en-US" sz="1000" dirty="0" smtClean="0">
                  <a:solidFill>
                    <a:schemeClr val="tx2"/>
                  </a:solidFill>
                </a:rPr>
                <a:t>名稱：剩餘數量</a:t>
              </a:r>
              <a:endParaRPr lang="en-US" altLang="zh-TW" sz="1000" dirty="0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80392" y="1135281"/>
            <a:ext cx="6201806" cy="3786648"/>
            <a:chOff x="280392" y="1135281"/>
            <a:chExt cx="6201806" cy="378664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6"/>
            <a:srcRect b="61"/>
            <a:stretch/>
          </p:blipFill>
          <p:spPr>
            <a:xfrm>
              <a:off x="280392" y="1378399"/>
              <a:ext cx="6201806" cy="3543530"/>
            </a:xfrm>
            <a:prstGeom prst="rect">
              <a:avLst/>
            </a:prstGeom>
          </p:spPr>
        </p:pic>
        <p:sp>
          <p:nvSpPr>
            <p:cNvPr id="24" name="圓角矩形 23"/>
            <p:cNvSpPr/>
            <p:nvPr/>
          </p:nvSpPr>
          <p:spPr>
            <a:xfrm>
              <a:off x="879219" y="1886193"/>
              <a:ext cx="3993227" cy="523902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4872446" y="2024916"/>
              <a:ext cx="1535042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時間型態設定、文件位置設定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879218" y="2466764"/>
              <a:ext cx="5567302" cy="523902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5414554" y="2774192"/>
              <a:ext cx="1031966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取得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mac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檔案名稱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879218" y="2990666"/>
              <a:ext cx="5567302" cy="425269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4807131" y="3195262"/>
              <a:ext cx="1639389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讀取檔案 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&amp;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 </a:t>
              </a:r>
              <a:r>
                <a:rPr lang="en-US" altLang="zh-TW" sz="800" dirty="0" err="1" smtClean="0">
                  <a:solidFill>
                    <a:schemeClr val="tx2"/>
                  </a:solidFill>
                </a:rPr>
                <a:t>dataframe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格式處理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879218" y="3420360"/>
              <a:ext cx="5567302" cy="681375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5662749" y="3884296"/>
              <a:ext cx="783770" cy="205518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800" dirty="0" smtClean="0">
                  <a:solidFill>
                    <a:schemeClr val="tx2"/>
                  </a:solidFill>
                </a:rPr>
                <a:t>寫入</a:t>
              </a:r>
              <a:r>
                <a:rPr lang="en-US" altLang="zh-TW" sz="800" dirty="0" err="1" smtClean="0">
                  <a:solidFill>
                    <a:schemeClr val="tx2"/>
                  </a:solidFill>
                </a:rPr>
                <a:t>influxdb</a:t>
              </a:r>
              <a:endParaRPr lang="en-US" altLang="zh-TW" sz="800" dirty="0">
                <a:solidFill>
                  <a:schemeClr val="tx2"/>
                </a:solidFill>
              </a:endParaRP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3109603" y="4446166"/>
              <a:ext cx="2708667" cy="395952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factory_name_list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時間區間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(day range): 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程式</a:t>
              </a:r>
              <a:r>
                <a:rPr lang="zh-TW" altLang="en-US" sz="700" dirty="0">
                  <a:solidFill>
                    <a:srgbClr val="0000FF"/>
                  </a:solidFill>
                </a:rPr>
                <a:t>運行會包含前幾個小時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285119" y="1135281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691807" y="4340343"/>
              <a:ext cx="606257" cy="71797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44" name="圓角矩形 43"/>
            <p:cNvSpPr/>
            <p:nvPr/>
          </p:nvSpPr>
          <p:spPr>
            <a:xfrm flipV="1">
              <a:off x="1566775" y="4421446"/>
              <a:ext cx="1106087" cy="86609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sp>
        <p:nvSpPr>
          <p:cNvPr id="35" name="橢圓 34"/>
          <p:cNvSpPr/>
          <p:nvPr/>
        </p:nvSpPr>
        <p:spPr>
          <a:xfrm>
            <a:off x="2846666" y="4282946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95397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85119" y="1307926"/>
            <a:ext cx="7797187" cy="3538879"/>
            <a:chOff x="285119" y="1307926"/>
            <a:chExt cx="7797187" cy="3538879"/>
          </a:xfrm>
        </p:grpSpPr>
        <p:grpSp>
          <p:nvGrpSpPr>
            <p:cNvPr id="130" name="群組 129"/>
            <p:cNvGrpSpPr/>
            <p:nvPr/>
          </p:nvGrpSpPr>
          <p:grpSpPr>
            <a:xfrm>
              <a:off x="285119" y="1307926"/>
              <a:ext cx="3450635" cy="3538879"/>
              <a:chOff x="285119" y="1307926"/>
              <a:chExt cx="3450635" cy="3538879"/>
            </a:xfrm>
          </p:grpSpPr>
          <p:sp>
            <p:nvSpPr>
              <p:cNvPr id="38" name="圓角矩形 37"/>
              <p:cNvSpPr/>
              <p:nvPr/>
            </p:nvSpPr>
            <p:spPr>
              <a:xfrm>
                <a:off x="285119" y="1307926"/>
                <a:ext cx="1129729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rgbClr val="00B050"/>
                    </a:solidFill>
                  </a:rPr>
                  <a:t>Code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說明</a:t>
                </a:r>
                <a:r>
                  <a:rPr lang="en-US" altLang="zh-TW" sz="900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維護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5119" y="1560776"/>
                <a:ext cx="3450635" cy="3286029"/>
              </a:xfrm>
              <a:prstGeom prst="rect">
                <a:avLst/>
              </a:prstGeom>
            </p:spPr>
          </p:pic>
          <p:sp>
            <p:nvSpPr>
              <p:cNvPr id="45" name="圓角矩形 44"/>
              <p:cNvSpPr/>
              <p:nvPr/>
            </p:nvSpPr>
            <p:spPr>
              <a:xfrm>
                <a:off x="1002940" y="3202990"/>
                <a:ext cx="2732814" cy="492909"/>
              </a:xfrm>
              <a:prstGeom prst="roundRect">
                <a:avLst>
                  <a:gd name="adj" fmla="val 7017"/>
                </a:avLst>
              </a:prstGeom>
              <a:solidFill>
                <a:srgbClr val="FFFFCC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程式維護部分包含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>
                    <a:solidFill>
                      <a:srgbClr val="0000FF"/>
                    </a:solidFill>
                  </a:rPr>
                  <a:t>工廠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列表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altLang="zh-TW" sz="700" dirty="0" err="1" smtClean="0">
                    <a:solidFill>
                      <a:srgbClr val="0000FF"/>
                    </a:solidFill>
                  </a:rPr>
                  <a:t>factory_list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):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 如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後續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有新工廠可直接加入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時間區間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(hour/day range): 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運行會包含前幾個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小時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/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天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16" name="直線接點 15"/>
              <p:cNvCxnSpPr/>
              <p:nvPr/>
            </p:nvCxnSpPr>
            <p:spPr>
              <a:xfrm>
                <a:off x="901611" y="2607995"/>
                <a:ext cx="167533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/>
              <p:cNvCxnSpPr/>
              <p:nvPr/>
            </p:nvCxnSpPr>
            <p:spPr>
              <a:xfrm>
                <a:off x="901611" y="1690127"/>
                <a:ext cx="16305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/>
              <p:cNvCxnSpPr/>
              <p:nvPr/>
            </p:nvCxnSpPr>
            <p:spPr>
              <a:xfrm>
                <a:off x="901611" y="1886891"/>
                <a:ext cx="16305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/>
              <p:cNvCxnSpPr/>
              <p:nvPr/>
            </p:nvCxnSpPr>
            <p:spPr>
              <a:xfrm>
                <a:off x="901611" y="2083655"/>
                <a:ext cx="16305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/>
              <p:cNvCxnSpPr/>
              <p:nvPr/>
            </p:nvCxnSpPr>
            <p:spPr>
              <a:xfrm>
                <a:off x="901611" y="2280419"/>
                <a:ext cx="16305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>
                <a:off x="901611" y="2477183"/>
                <a:ext cx="16305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圓角矩形 126"/>
              <p:cNvSpPr/>
              <p:nvPr/>
            </p:nvSpPr>
            <p:spPr>
              <a:xfrm>
                <a:off x="1534658" y="3748188"/>
                <a:ext cx="1304458" cy="79139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8" name="圓角矩形 127"/>
              <p:cNvSpPr/>
              <p:nvPr/>
            </p:nvSpPr>
            <p:spPr>
              <a:xfrm>
                <a:off x="783316" y="3945351"/>
                <a:ext cx="751342" cy="89520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圓角矩形 128"/>
              <p:cNvSpPr/>
              <p:nvPr/>
            </p:nvSpPr>
            <p:spPr>
              <a:xfrm>
                <a:off x="819695" y="4429865"/>
                <a:ext cx="751342" cy="89520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" name="直線圖說文字 2 (加上框線和強調線) 2"/>
            <p:cNvSpPr/>
            <p:nvPr/>
          </p:nvSpPr>
          <p:spPr>
            <a:xfrm>
              <a:off x="3740725" y="1373511"/>
              <a:ext cx="4341581" cy="279826"/>
            </a:xfrm>
            <a:prstGeom prst="accentBorderCallout2">
              <a:avLst>
                <a:gd name="adj1" fmla="val 48457"/>
                <a:gd name="adj2" fmla="val -1298"/>
                <a:gd name="adj3" fmla="val 48457"/>
                <a:gd name="adj4" fmla="val -16962"/>
                <a:gd name="adj5" fmla="val 112500"/>
                <a:gd name="adj6" fmla="val -27962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>
                  <a:solidFill>
                    <a:srgbClr val="0000FF"/>
                  </a:solidFill>
                </a:rPr>
                <a:t>Station-Type</a:t>
              </a:r>
              <a:r>
                <a:rPr lang="zh-TW" altLang="en-US" sz="900" dirty="0">
                  <a:solidFill>
                    <a:schemeClr val="tx1"/>
                  </a:solidFill>
                </a:rPr>
                <a:t>各測項的</a:t>
              </a:r>
              <a:r>
                <a:rPr lang="en-US" altLang="zh-TW" sz="900" dirty="0">
                  <a:solidFill>
                    <a:srgbClr val="0000FF"/>
                  </a:solidFill>
                </a:rPr>
                <a:t>daily </a:t>
              </a:r>
              <a:r>
                <a:rPr lang="en-US" altLang="zh-TW" sz="900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>
                  <a:solidFill>
                    <a:schemeClr val="tx1"/>
                  </a:solidFill>
                </a:rPr>
                <a:t>Accuracy</a:t>
              </a:r>
              <a:endParaRPr lang="zh-TW" altLang="en-US" sz="900" dirty="0"/>
            </a:p>
          </p:txBody>
        </p:sp>
        <p:sp>
          <p:nvSpPr>
            <p:cNvPr id="64" name="直線圖說文字 2 (加上框線和強調線) 63"/>
            <p:cNvSpPr/>
            <p:nvPr/>
          </p:nvSpPr>
          <p:spPr>
            <a:xfrm>
              <a:off x="3740336" y="1719028"/>
              <a:ext cx="4341581" cy="279826"/>
            </a:xfrm>
            <a:prstGeom prst="accentBorderCallout2">
              <a:avLst>
                <a:gd name="adj1" fmla="val 48457"/>
                <a:gd name="adj2" fmla="val -1298"/>
                <a:gd name="adj3" fmla="val 48457"/>
                <a:gd name="adj4" fmla="val -16962"/>
                <a:gd name="adj5" fmla="val 59942"/>
                <a:gd name="adj6" fmla="val -27962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>
                  <a:solidFill>
                    <a:srgbClr val="0000FF"/>
                  </a:solidFill>
                </a:rPr>
                <a:t>Station</a:t>
              </a:r>
              <a:r>
                <a:rPr lang="zh-TW" altLang="en-US" sz="900" dirty="0">
                  <a:solidFill>
                    <a:schemeClr val="tx1"/>
                  </a:solidFill>
                </a:rPr>
                <a:t>各測項的</a:t>
              </a:r>
              <a:r>
                <a:rPr lang="en-US" altLang="zh-TW" sz="900" dirty="0">
                  <a:solidFill>
                    <a:srgbClr val="0000FF"/>
                  </a:solidFill>
                </a:rPr>
                <a:t>daily </a:t>
              </a:r>
              <a:r>
                <a:rPr lang="en-US" altLang="zh-TW" sz="900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>
                  <a:solidFill>
                    <a:schemeClr val="tx1"/>
                  </a:solidFill>
                </a:rPr>
                <a:t>Accuracy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直線圖說文字 2 (加上框線和強調線) 64"/>
            <p:cNvSpPr/>
            <p:nvPr/>
          </p:nvSpPr>
          <p:spPr>
            <a:xfrm>
              <a:off x="3739504" y="2056523"/>
              <a:ext cx="4341581" cy="279826"/>
            </a:xfrm>
            <a:prstGeom prst="accentBorderCallout2">
              <a:avLst>
                <a:gd name="adj1" fmla="val 48457"/>
                <a:gd name="adj2" fmla="val -1298"/>
                <a:gd name="adj3" fmla="val 48457"/>
                <a:gd name="adj4" fmla="val -16962"/>
                <a:gd name="adj5" fmla="val 9669"/>
                <a:gd name="adj6" fmla="val -27962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>
                  <a:solidFill>
                    <a:srgbClr val="0000FF"/>
                  </a:solidFill>
                </a:rPr>
                <a:t>Port</a:t>
              </a:r>
              <a:r>
                <a:rPr lang="zh-TW" altLang="en-US" sz="900" dirty="0">
                  <a:solidFill>
                    <a:schemeClr val="tx1"/>
                  </a:solidFill>
                </a:rPr>
                <a:t>各測項的</a:t>
              </a:r>
              <a:r>
                <a:rPr lang="en-US" altLang="zh-TW" sz="900" dirty="0">
                  <a:solidFill>
                    <a:srgbClr val="0000FF"/>
                  </a:solidFill>
                </a:rPr>
                <a:t>daily </a:t>
              </a:r>
              <a:r>
                <a:rPr lang="en-US" altLang="zh-TW" sz="900" dirty="0" err="1">
                  <a:solidFill>
                    <a:srgbClr val="0000FF"/>
                  </a:solidFill>
                </a:rPr>
                <a:t>Cpk</a:t>
              </a:r>
              <a:endParaRPr lang="zh-TW" altLang="en-US" sz="900" dirty="0">
                <a:solidFill>
                  <a:srgbClr val="0000FF"/>
                </a:solidFill>
              </a:endParaRPr>
            </a:p>
          </p:txBody>
        </p:sp>
        <p:sp>
          <p:nvSpPr>
            <p:cNvPr id="66" name="直線圖說文字 2 (加上框線和強調線) 65"/>
            <p:cNvSpPr/>
            <p:nvPr/>
          </p:nvSpPr>
          <p:spPr>
            <a:xfrm>
              <a:off x="3737397" y="2395527"/>
              <a:ext cx="4341581" cy="279826"/>
            </a:xfrm>
            <a:prstGeom prst="accentBorderCallout2">
              <a:avLst>
                <a:gd name="adj1" fmla="val 48457"/>
                <a:gd name="adj2" fmla="val -1298"/>
                <a:gd name="adj3" fmla="val 48457"/>
                <a:gd name="adj4" fmla="val -16962"/>
                <a:gd name="adj5" fmla="val -42890"/>
                <a:gd name="adj6" fmla="val -27962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>
                  <a:solidFill>
                    <a:srgbClr val="0000FF"/>
                  </a:solidFill>
                </a:rPr>
                <a:t>Station-Type</a:t>
              </a:r>
              <a:r>
                <a:rPr lang="zh-TW" altLang="en-US" sz="900" dirty="0">
                  <a:solidFill>
                    <a:schemeClr val="tx1"/>
                  </a:solidFill>
                </a:rPr>
                <a:t>各測項的</a:t>
              </a:r>
              <a:r>
                <a:rPr lang="en-US" altLang="zh-TW" sz="900" dirty="0">
                  <a:solidFill>
                    <a:srgbClr val="0000FF"/>
                  </a:solidFill>
                </a:rPr>
                <a:t>hourly </a:t>
              </a:r>
              <a:r>
                <a:rPr lang="en-US" altLang="zh-TW" sz="900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>
                  <a:solidFill>
                    <a:schemeClr val="tx1"/>
                  </a:solidFill>
                </a:rPr>
                <a:t>Accuracy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7" name="直線圖說文字 2 (加上框線和強調線) 66"/>
            <p:cNvSpPr/>
            <p:nvPr/>
          </p:nvSpPr>
          <p:spPr>
            <a:xfrm>
              <a:off x="3735754" y="2746359"/>
              <a:ext cx="4341581" cy="279826"/>
            </a:xfrm>
            <a:prstGeom prst="accentBorderCallout2">
              <a:avLst>
                <a:gd name="adj1" fmla="val 11895"/>
                <a:gd name="adj2" fmla="val -1298"/>
                <a:gd name="adj3" fmla="val 11895"/>
                <a:gd name="adj4" fmla="val -16815"/>
                <a:gd name="adj5" fmla="val -95448"/>
                <a:gd name="adj6" fmla="val -27815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計算不同</a:t>
              </a:r>
              <a:r>
                <a:rPr lang="en-US" altLang="zh-TW" sz="900" dirty="0">
                  <a:solidFill>
                    <a:srgbClr val="0000FF"/>
                  </a:solidFill>
                </a:rPr>
                <a:t>Station</a:t>
              </a:r>
              <a:r>
                <a:rPr lang="zh-TW" altLang="en-US" sz="900" dirty="0">
                  <a:solidFill>
                    <a:schemeClr val="tx1"/>
                  </a:solidFill>
                </a:rPr>
                <a:t>各測項的</a:t>
              </a:r>
              <a:r>
                <a:rPr lang="en-US" altLang="zh-TW" sz="900" dirty="0">
                  <a:solidFill>
                    <a:srgbClr val="0000FF"/>
                  </a:solidFill>
                </a:rPr>
                <a:t>hourly </a:t>
              </a:r>
              <a:r>
                <a:rPr lang="en-US" altLang="zh-TW" sz="900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900" dirty="0">
                  <a:solidFill>
                    <a:schemeClr val="tx1"/>
                  </a:solidFill>
                </a:rPr>
                <a:t>、</a:t>
              </a:r>
              <a:r>
                <a:rPr lang="en-US" altLang="zh-TW" sz="900" dirty="0">
                  <a:solidFill>
                    <a:schemeClr val="tx1"/>
                  </a:solidFill>
                </a:rPr>
                <a:t>Precision</a:t>
              </a:r>
              <a:r>
                <a:rPr lang="zh-TW" altLang="en-US" sz="900" dirty="0">
                  <a:solidFill>
                    <a:schemeClr val="tx1"/>
                  </a:solidFill>
                </a:rPr>
                <a:t>以及</a:t>
              </a:r>
              <a:r>
                <a:rPr lang="en-US" altLang="zh-TW" sz="900" dirty="0">
                  <a:solidFill>
                    <a:schemeClr val="tx1"/>
                  </a:solidFill>
                </a:rPr>
                <a:t>Accuracy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cpk.py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2"/>
            <a:ext cx="76358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cpk.py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主要目的用於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產生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CPK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、</a:t>
            </a:r>
            <a:r>
              <a:rPr lang="en-US" altLang="zh-TW" sz="1100" b="1" dirty="0" smtClean="0">
                <a:solidFill>
                  <a:srgbClr val="00B0F0"/>
                </a:solidFill>
              </a:rPr>
              <a:t>Precision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以及</a:t>
            </a:r>
            <a:r>
              <a:rPr lang="en-US" altLang="zh-TW" sz="1100" b="1" dirty="0" smtClean="0">
                <a:solidFill>
                  <a:srgbClr val="00B0F0"/>
                </a:solidFill>
              </a:rPr>
              <a:t>Accuracy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等指標</a:t>
            </a:r>
            <a:r>
              <a:rPr lang="zh-TW" altLang="en-US" sz="1100" dirty="0" smtClean="0"/>
              <a:t>，資料來源為</a:t>
            </a:r>
            <a:r>
              <a:rPr lang="en-US" altLang="zh-TW" sz="1100" dirty="0" smtClean="0"/>
              <a:t>TEST_STATION_INFO.csv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496181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主要計算各機種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(Model)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於不同站別類型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(Station-Type)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(Station)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以及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Port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</a:t>
            </a: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Cpk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，並以不同週期計算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(day &amp; hour)</a:t>
            </a: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Cpk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第二層指標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準確度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Precision &amp; 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精準度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Accuracy)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的計算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26" name="群組 125"/>
          <p:cNvGrpSpPr/>
          <p:nvPr/>
        </p:nvGrpSpPr>
        <p:grpSpPr>
          <a:xfrm>
            <a:off x="4136622" y="3890827"/>
            <a:ext cx="4622488" cy="1202552"/>
            <a:chOff x="4304891" y="3264530"/>
            <a:chExt cx="4622488" cy="1202552"/>
          </a:xfrm>
        </p:grpSpPr>
        <p:sp>
          <p:nvSpPr>
            <p:cNvPr id="79" name="圓角矩形 78"/>
            <p:cNvSpPr/>
            <p:nvPr/>
          </p:nvSpPr>
          <p:spPr>
            <a:xfrm>
              <a:off x="4404659" y="3264530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125" name="群組 124"/>
            <p:cNvGrpSpPr/>
            <p:nvPr/>
          </p:nvGrpSpPr>
          <p:grpSpPr>
            <a:xfrm>
              <a:off x="4304891" y="3451733"/>
              <a:ext cx="4622488" cy="1015349"/>
              <a:chOff x="4304891" y="3451733"/>
              <a:chExt cx="4622488" cy="1015349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4304891" y="3545993"/>
                <a:ext cx="4622488" cy="921089"/>
                <a:chOff x="4304891" y="3271038"/>
                <a:chExt cx="4622488" cy="921089"/>
              </a:xfrm>
            </p:grpSpPr>
            <p:sp>
              <p:nvSpPr>
                <p:cNvPr id="81" name="文字方塊 80"/>
                <p:cNvSpPr txBox="1"/>
                <p:nvPr/>
              </p:nvSpPr>
              <p:spPr>
                <a:xfrm>
                  <a:off x="4304891" y="3315691"/>
                  <a:ext cx="46508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00FF"/>
                      </a:solidFill>
                    </a:rPr>
                    <a:t>機種</a:t>
                  </a:r>
                  <a:endParaRPr lang="en-US" altLang="zh-TW" sz="700" dirty="0" smtClean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7056941" y="3308346"/>
                  <a:ext cx="69338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測試時間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83" name="文字方塊 82"/>
                <p:cNvSpPr txBox="1"/>
                <p:nvPr/>
              </p:nvSpPr>
              <p:spPr>
                <a:xfrm>
                  <a:off x="4919198" y="3316305"/>
                  <a:ext cx="4666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rgbClr val="0000FF"/>
                      </a:solidFill>
                    </a:rPr>
                    <a:t>MSN</a:t>
                  </a:r>
                </a:p>
              </p:txBody>
            </p:sp>
            <p:sp>
              <p:nvSpPr>
                <p:cNvPr id="85" name="文字方塊 84"/>
                <p:cNvSpPr txBox="1"/>
                <p:nvPr/>
              </p:nvSpPr>
              <p:spPr>
                <a:xfrm>
                  <a:off x="5554621" y="3324454"/>
                  <a:ext cx="5674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站別類型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6" name="文字方塊 85"/>
                <p:cNvSpPr txBox="1"/>
                <p:nvPr/>
              </p:nvSpPr>
              <p:spPr>
                <a:xfrm>
                  <a:off x="6454081" y="3324453"/>
                  <a:ext cx="37264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7" name="文字方塊 86"/>
                <p:cNvSpPr txBox="1"/>
                <p:nvPr/>
              </p:nvSpPr>
              <p:spPr>
                <a:xfrm>
                  <a:off x="7653636" y="3316305"/>
                  <a:ext cx="3861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測項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88" name="文字方塊 87"/>
                <p:cNvSpPr txBox="1"/>
                <p:nvPr/>
              </p:nvSpPr>
              <p:spPr>
                <a:xfrm>
                  <a:off x="6759325" y="3320327"/>
                  <a:ext cx="448439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chemeClr val="tx2"/>
                      </a:solidFill>
                    </a:rPr>
                    <a:t>PORT</a:t>
                  </a:r>
                </a:p>
              </p:txBody>
            </p:sp>
            <p:sp>
              <p:nvSpPr>
                <p:cNvPr id="89" name="文字方塊 88"/>
                <p:cNvSpPr txBox="1"/>
                <p:nvPr/>
              </p:nvSpPr>
              <p:spPr>
                <a:xfrm>
                  <a:off x="8037481" y="3316305"/>
                  <a:ext cx="47516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測試值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90" name="文字方塊 89"/>
                <p:cNvSpPr txBox="1"/>
                <p:nvPr/>
              </p:nvSpPr>
              <p:spPr>
                <a:xfrm>
                  <a:off x="8388307" y="3325474"/>
                  <a:ext cx="53907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上下限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grpSp>
              <p:nvGrpSpPr>
                <p:cNvPr id="123" name="群組 122"/>
                <p:cNvGrpSpPr/>
                <p:nvPr/>
              </p:nvGrpSpPr>
              <p:grpSpPr>
                <a:xfrm>
                  <a:off x="4370312" y="3271038"/>
                  <a:ext cx="4511517" cy="921089"/>
                  <a:chOff x="4370312" y="3271038"/>
                  <a:chExt cx="4511517" cy="921089"/>
                </a:xfrm>
              </p:grpSpPr>
              <p:pic>
                <p:nvPicPr>
                  <p:cNvPr id="120" name="圖片 11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4658" y="3484617"/>
                    <a:ext cx="4421288" cy="495881"/>
                  </a:xfrm>
                  <a:prstGeom prst="rect">
                    <a:avLst/>
                  </a:prstGeom>
                </p:spPr>
              </p:pic>
              <p:sp>
                <p:nvSpPr>
                  <p:cNvPr id="84" name="矩形 83"/>
                  <p:cNvSpPr/>
                  <p:nvPr/>
                </p:nvSpPr>
                <p:spPr>
                  <a:xfrm>
                    <a:off x="4451302" y="3976683"/>
                    <a:ext cx="434819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註：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MSN(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manufacturer </a:t>
                    </a:r>
                    <a:r>
                      <a:rPr lang="zh-TW" altLang="en-US" sz="800" dirty="0">
                        <a:solidFill>
                          <a:srgbClr val="7030A0"/>
                        </a:solidFill>
                      </a:rPr>
                      <a:t>serial 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number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):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 每台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DUT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擁有一個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，可用來查詢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&amp;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追蹤製造流程。</a:t>
                    </a:r>
                    <a:endParaRPr lang="zh-TW" altLang="en-US" sz="8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11" name="圓角矩形 110"/>
                  <p:cNvSpPr/>
                  <p:nvPr/>
                </p:nvSpPr>
                <p:spPr>
                  <a:xfrm>
                    <a:off x="7152053" y="3271038"/>
                    <a:ext cx="1729776" cy="725465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6" name="圓角矩形 115"/>
                  <p:cNvSpPr/>
                  <p:nvPr/>
                </p:nvSpPr>
                <p:spPr>
                  <a:xfrm>
                    <a:off x="4370312" y="3271038"/>
                    <a:ext cx="1215291" cy="73186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7" name="圓角矩形 116"/>
                  <p:cNvSpPr/>
                  <p:nvPr/>
                </p:nvSpPr>
                <p:spPr>
                  <a:xfrm>
                    <a:off x="5620683" y="3271039"/>
                    <a:ext cx="1496290" cy="73186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sp>
            <p:nvSpPr>
              <p:cNvPr id="118" name="圓角矩形 117"/>
              <p:cNvSpPr/>
              <p:nvPr/>
            </p:nvSpPr>
            <p:spPr>
              <a:xfrm>
                <a:off x="6078564" y="3465494"/>
                <a:ext cx="61072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chemeClr val="tx2"/>
                    </a:solidFill>
                  </a:rPr>
                  <a:t>工廠設備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1" name="圓角矩形 120"/>
              <p:cNvSpPr/>
              <p:nvPr/>
            </p:nvSpPr>
            <p:spPr>
              <a:xfrm>
                <a:off x="4623509" y="3457535"/>
                <a:ext cx="72537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00FF"/>
                    </a:solidFill>
                  </a:rPr>
                  <a:t>產品</a:t>
                </a:r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Model</a:t>
                </a:r>
                <a:endParaRPr lang="zh-TW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2" name="圓角矩形 111"/>
              <p:cNvSpPr/>
              <p:nvPr/>
            </p:nvSpPr>
            <p:spPr>
              <a:xfrm>
                <a:off x="7555267" y="3451733"/>
                <a:ext cx="954533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測試項目</a:t>
                </a:r>
                <a:r>
                  <a:rPr lang="en-US" altLang="zh-TW" sz="800" b="1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結果</a:t>
                </a:r>
                <a:endParaRPr lang="zh-TW" altLang="en-US" sz="800" b="1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21" name="群組 20"/>
          <p:cNvGrpSpPr/>
          <p:nvPr/>
        </p:nvGrpSpPr>
        <p:grpSpPr>
          <a:xfrm>
            <a:off x="4160610" y="3090005"/>
            <a:ext cx="4103978" cy="743028"/>
            <a:chOff x="4160610" y="3090005"/>
            <a:chExt cx="4103978" cy="743028"/>
          </a:xfrm>
        </p:grpSpPr>
        <p:sp>
          <p:nvSpPr>
            <p:cNvPr id="131" name="矩形 130"/>
            <p:cNvSpPr/>
            <p:nvPr/>
          </p:nvSpPr>
          <p:spPr>
            <a:xfrm>
              <a:off x="5672541" y="3151542"/>
              <a:ext cx="23839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800" dirty="0" err="1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Cpu</a:t>
              </a:r>
              <a:r>
                <a:rPr lang="zh-TW" altLang="en-US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（管制上限）</a:t>
              </a:r>
              <a:r>
                <a:rPr lang="en-US" altLang="zh-TW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 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上限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平均值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)/3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*製程標準差</a:t>
              </a:r>
              <a:endParaRPr lang="zh-TW" altLang="en-US" sz="800" dirty="0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5672541" y="3359727"/>
              <a:ext cx="23743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800" dirty="0" err="1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Cpl</a:t>
              </a:r>
              <a:r>
                <a:rPr lang="zh-TW" altLang="en-US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（管制下限 ）</a:t>
              </a:r>
              <a:r>
                <a:rPr lang="en-US" altLang="zh-TW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 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平均值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下限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)/3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*製程標準差</a:t>
              </a:r>
              <a:endParaRPr lang="zh-TW" altLang="en-US" sz="800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" name="圓角矩形 132"/>
            <p:cNvSpPr/>
            <p:nvPr/>
          </p:nvSpPr>
          <p:spPr>
            <a:xfrm>
              <a:off x="4242225" y="3090005"/>
              <a:ext cx="699403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CPK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算法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267537" y="3304214"/>
              <a:ext cx="14334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Cpk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min{</a:t>
              </a:r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Cpu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</a:t>
              </a:r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Cpl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  <a:endParaRPr lang="zh-TW" altLang="en-US" sz="1000" b="1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4269263" y="3586812"/>
              <a:ext cx="126188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Cpk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</a:t>
              </a:r>
              <a:r>
                <a:rPr lang="en-US" altLang="zh-TW" sz="1000" b="1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</a:t>
              </a:r>
              <a:r>
                <a:rPr lang="en-US" altLang="zh-TW" sz="1000" b="1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* (1-Ca)</a:t>
              </a:r>
              <a:endParaRPr lang="zh-TW" altLang="en-US" sz="900" b="1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417334" y="3603237"/>
              <a:ext cx="28472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800" dirty="0" err="1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(Precision): </a:t>
              </a:r>
              <a:r>
                <a:rPr lang="zh-TW" altLang="en-US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穩定度；</a:t>
              </a:r>
              <a:r>
                <a:rPr lang="en-US" altLang="zh-TW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1-Ca(Accuracy): </a:t>
              </a:r>
              <a:r>
                <a:rPr lang="zh-TW" altLang="en-US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精準度</a:t>
              </a:r>
              <a:r>
                <a:rPr lang="en-US" altLang="zh-TW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800" dirty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偏移程度</a:t>
              </a:r>
              <a:r>
                <a:rPr lang="en-US" altLang="zh-TW" sz="800" dirty="0" smtClean="0">
                  <a:solidFill>
                    <a:srgbClr val="38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800" dirty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6"/>
            <a:srcRect r="58825"/>
            <a:stretch/>
          </p:blipFill>
          <p:spPr>
            <a:xfrm>
              <a:off x="4160610" y="3418724"/>
              <a:ext cx="160523" cy="314417"/>
            </a:xfrm>
            <a:prstGeom prst="rect">
              <a:avLst/>
            </a:prstGeom>
          </p:spPr>
        </p:pic>
      </p:grpSp>
      <p:sp>
        <p:nvSpPr>
          <p:cNvPr id="69" name="橢圓 68"/>
          <p:cNvSpPr/>
          <p:nvPr/>
        </p:nvSpPr>
        <p:spPr>
          <a:xfrm>
            <a:off x="708797" y="3105137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7087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cpk_rawdata.py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0"/>
            <a:ext cx="6899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cpk_rawdata.py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儲存</a:t>
            </a:r>
            <a:r>
              <a:rPr lang="en-US" altLang="zh-TW" sz="1100" b="1" dirty="0" smtClean="0">
                <a:solidFill>
                  <a:srgbClr val="00B0F0"/>
                </a:solidFill>
              </a:rPr>
              <a:t>TEST_STATION_INFO.csv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各欄位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原始資料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考量到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Cpk.py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經過前處理計算出</a:t>
            </a: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Cpk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指標資料，為</a:t>
            </a:r>
            <a:r>
              <a:rPr lang="zh-TW" alt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了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保存原</a:t>
            </a:r>
            <a:r>
              <a:rPr lang="en-US" altLang="zh-TW" sz="9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Rawdata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各欄位資料，新增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Cpk_rawdata.py</a:t>
            </a: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368245" y="1205616"/>
            <a:ext cx="8217706" cy="2802366"/>
            <a:chOff x="368245" y="1205616"/>
            <a:chExt cx="8217706" cy="2802366"/>
          </a:xfrm>
        </p:grpSpPr>
        <p:grpSp>
          <p:nvGrpSpPr>
            <p:cNvPr id="34" name="群組 33"/>
            <p:cNvGrpSpPr/>
            <p:nvPr/>
          </p:nvGrpSpPr>
          <p:grpSpPr>
            <a:xfrm>
              <a:off x="368245" y="1205616"/>
              <a:ext cx="8217706" cy="2802366"/>
              <a:chOff x="368245" y="1205616"/>
              <a:chExt cx="8217706" cy="2802366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" y="1492382"/>
                <a:ext cx="7037577" cy="2033218"/>
              </a:xfrm>
              <a:prstGeom prst="rect">
                <a:avLst/>
              </a:prstGeom>
            </p:spPr>
          </p:pic>
          <p:sp>
            <p:nvSpPr>
              <p:cNvPr id="56" name="圓角矩形 55"/>
              <p:cNvSpPr/>
              <p:nvPr/>
            </p:nvSpPr>
            <p:spPr>
              <a:xfrm>
                <a:off x="368245" y="1205616"/>
                <a:ext cx="1129729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rgbClr val="00B050"/>
                    </a:solidFill>
                  </a:rPr>
                  <a:t>Code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說明</a:t>
                </a:r>
                <a:r>
                  <a:rPr lang="en-US" altLang="zh-TW" sz="900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維護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1" name="圓角矩形 60"/>
              <p:cNvSpPr/>
              <p:nvPr/>
            </p:nvSpPr>
            <p:spPr>
              <a:xfrm>
                <a:off x="646622" y="3575526"/>
                <a:ext cx="2732814" cy="432456"/>
              </a:xfrm>
              <a:prstGeom prst="roundRect">
                <a:avLst>
                  <a:gd name="adj" fmla="val 7017"/>
                </a:avLst>
              </a:prstGeom>
              <a:solidFill>
                <a:srgbClr val="FFFFCC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程式維護部分包含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>
                    <a:solidFill>
                      <a:srgbClr val="0000FF"/>
                    </a:solidFill>
                  </a:rPr>
                  <a:t>工廠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列表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altLang="zh-TW" sz="700" dirty="0" err="1" smtClean="0">
                    <a:solidFill>
                      <a:srgbClr val="0000FF"/>
                    </a:solidFill>
                  </a:rPr>
                  <a:t>factory_list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):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 如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後續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有新工廠可直接加入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時間區間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(time range): 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運行會包含前幾個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小時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/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天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76" name="直線接點 75"/>
              <p:cNvCxnSpPr/>
              <p:nvPr/>
            </p:nvCxnSpPr>
            <p:spPr>
              <a:xfrm>
                <a:off x="1106232" y="2105762"/>
                <a:ext cx="241711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/>
              <p:cNvCxnSpPr/>
              <p:nvPr/>
            </p:nvCxnSpPr>
            <p:spPr>
              <a:xfrm>
                <a:off x="1106232" y="2322507"/>
                <a:ext cx="241711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/>
              <p:cNvCxnSpPr/>
              <p:nvPr/>
            </p:nvCxnSpPr>
            <p:spPr>
              <a:xfrm>
                <a:off x="1106232" y="2525092"/>
                <a:ext cx="2474635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圓角矩形 127"/>
              <p:cNvSpPr/>
              <p:nvPr/>
            </p:nvSpPr>
            <p:spPr>
              <a:xfrm>
                <a:off x="5762154" y="2877346"/>
                <a:ext cx="2823797" cy="258703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800" dirty="0" smtClean="0">
                    <a:solidFill>
                      <a:schemeClr val="tx2"/>
                    </a:solidFill>
                  </a:rPr>
                  <a:t>可選區間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hour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或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day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為範圍來寫入</a:t>
                </a:r>
                <a:r>
                  <a:rPr lang="en-US" altLang="zh-TW" sz="800" dirty="0" err="1" smtClean="0">
                    <a:solidFill>
                      <a:schemeClr val="tx2"/>
                    </a:solidFill>
                  </a:rPr>
                  <a:t>influxdb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，預設為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hour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，如果要手動一次寫入大量資料可用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day</a:t>
                </a:r>
                <a:endParaRPr lang="zh-TW" altLang="en-US" sz="8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29" name="直線接點 128"/>
              <p:cNvCxnSpPr/>
              <p:nvPr/>
            </p:nvCxnSpPr>
            <p:spPr>
              <a:xfrm flipV="1">
                <a:off x="5735782" y="3043737"/>
                <a:ext cx="102310" cy="159861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圓角矩形 129"/>
              <p:cNvSpPr/>
              <p:nvPr/>
            </p:nvSpPr>
            <p:spPr>
              <a:xfrm>
                <a:off x="902323" y="2824996"/>
                <a:ext cx="766617" cy="84459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圓角矩形 130"/>
              <p:cNvSpPr/>
              <p:nvPr/>
            </p:nvSpPr>
            <p:spPr>
              <a:xfrm>
                <a:off x="1898784" y="2913452"/>
                <a:ext cx="1343180" cy="98313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6" name="直線圖說文字 2 (加上框線和強調線) 45"/>
            <p:cNvSpPr/>
            <p:nvPr/>
          </p:nvSpPr>
          <p:spPr>
            <a:xfrm>
              <a:off x="4232531" y="1676332"/>
              <a:ext cx="3299836" cy="279826"/>
            </a:xfrm>
            <a:prstGeom prst="accentBorderCallout2">
              <a:avLst>
                <a:gd name="adj1" fmla="val 48457"/>
                <a:gd name="adj2" fmla="val -1298"/>
                <a:gd name="adj3" fmla="val 49282"/>
                <a:gd name="adj4" fmla="val -7614"/>
                <a:gd name="adj5" fmla="val 151347"/>
                <a:gd name="adj6" fmla="val -21381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讀取檔案、</a:t>
              </a:r>
              <a:r>
                <a:rPr lang="en-US" altLang="zh-TW" sz="900" dirty="0" err="1">
                  <a:solidFill>
                    <a:schemeClr val="tx1"/>
                  </a:solidFill>
                </a:rPr>
                <a:t>dataframe</a:t>
              </a:r>
              <a:r>
                <a:rPr lang="zh-TW" altLang="en-US" sz="900" dirty="0">
                  <a:solidFill>
                    <a:schemeClr val="tx1"/>
                  </a:solidFill>
                </a:rPr>
                <a:t>前處理、寫入</a:t>
              </a:r>
              <a:r>
                <a:rPr lang="en-US" altLang="zh-TW" sz="900" dirty="0" err="1">
                  <a:solidFill>
                    <a:schemeClr val="tx1"/>
                  </a:solidFill>
                </a:rPr>
                <a:t>influxdb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直線圖說文字 2 (加上框線和強調線) 46"/>
            <p:cNvSpPr/>
            <p:nvPr/>
          </p:nvSpPr>
          <p:spPr>
            <a:xfrm>
              <a:off x="4232531" y="2033328"/>
              <a:ext cx="3299836" cy="279826"/>
            </a:xfrm>
            <a:prstGeom prst="accentBorderCallout2">
              <a:avLst>
                <a:gd name="adj1" fmla="val 48457"/>
                <a:gd name="adj2" fmla="val -1298"/>
                <a:gd name="adj3" fmla="val 49282"/>
                <a:gd name="adj4" fmla="val -7614"/>
                <a:gd name="adj5" fmla="val 103359"/>
                <a:gd name="adj6" fmla="val -21718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抓取</a:t>
              </a:r>
              <a:r>
                <a:rPr lang="en-US" altLang="zh-TW" sz="900" dirty="0">
                  <a:solidFill>
                    <a:schemeClr val="tx1"/>
                  </a:solidFill>
                </a:rPr>
                <a:t>daily</a:t>
              </a:r>
              <a:r>
                <a:rPr lang="zh-TW" altLang="en-US" sz="900" dirty="0">
                  <a:solidFill>
                    <a:schemeClr val="tx1"/>
                  </a:solidFill>
                </a:rPr>
                <a:t>的所有</a:t>
              </a:r>
              <a:r>
                <a:rPr lang="en-US" altLang="zh-TW" sz="900" dirty="0">
                  <a:solidFill>
                    <a:schemeClr val="tx1"/>
                  </a:solidFill>
                </a:rPr>
                <a:t>TEST_STATION_INFO.csv</a:t>
              </a:r>
              <a:r>
                <a:rPr lang="zh-TW" altLang="en-US" sz="900" dirty="0">
                  <a:solidFill>
                    <a:schemeClr val="tx1"/>
                  </a:solidFill>
                </a:rPr>
                <a:t>資料 </a:t>
              </a:r>
              <a:r>
                <a:rPr lang="en-US" altLang="zh-TW" sz="900" dirty="0">
                  <a:solidFill>
                    <a:schemeClr val="tx1"/>
                  </a:solidFill>
                </a:rPr>
                <a:t>(</a:t>
              </a:r>
              <a:r>
                <a:rPr lang="zh-TW" altLang="en-US" sz="900" dirty="0">
                  <a:solidFill>
                    <a:schemeClr val="tx1"/>
                  </a:solidFill>
                </a:rPr>
                <a:t>預設用不到</a:t>
              </a:r>
              <a:r>
                <a:rPr lang="en-US" altLang="zh-TW" sz="900" dirty="0">
                  <a:solidFill>
                    <a:schemeClr val="tx1"/>
                  </a:solidFill>
                </a:rPr>
                <a:t>)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直線圖說文字 2 (加上框線和強調線) 48"/>
            <p:cNvSpPr/>
            <p:nvPr/>
          </p:nvSpPr>
          <p:spPr>
            <a:xfrm>
              <a:off x="4235733" y="2389857"/>
              <a:ext cx="3296634" cy="279826"/>
            </a:xfrm>
            <a:prstGeom prst="accentBorderCallout2">
              <a:avLst>
                <a:gd name="adj1" fmla="val 48457"/>
                <a:gd name="adj2" fmla="val -1298"/>
                <a:gd name="adj3" fmla="val 49282"/>
                <a:gd name="adj4" fmla="val -7614"/>
                <a:gd name="adj5" fmla="val 48516"/>
                <a:gd name="adj6" fmla="val -19693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抓取</a:t>
              </a:r>
              <a:r>
                <a:rPr lang="en-US" altLang="zh-TW" sz="900" dirty="0">
                  <a:solidFill>
                    <a:schemeClr val="tx1"/>
                  </a:solidFill>
                </a:rPr>
                <a:t>hourly</a:t>
              </a:r>
              <a:r>
                <a:rPr lang="zh-TW" altLang="en-US" sz="900" dirty="0">
                  <a:solidFill>
                    <a:schemeClr val="tx1"/>
                  </a:solidFill>
                </a:rPr>
                <a:t>的所有</a:t>
              </a:r>
              <a:r>
                <a:rPr lang="en-US" altLang="zh-TW" sz="900" dirty="0">
                  <a:solidFill>
                    <a:schemeClr val="tx1"/>
                  </a:solidFill>
                </a:rPr>
                <a:t>TEST_STATION_INFO.csv</a:t>
              </a:r>
              <a:r>
                <a:rPr lang="zh-TW" altLang="en-US" sz="900" dirty="0">
                  <a:solidFill>
                    <a:schemeClr val="tx1"/>
                  </a:solidFill>
                </a:rPr>
                <a:t>資料 </a:t>
              </a:r>
              <a:r>
                <a:rPr lang="en-US" altLang="zh-TW" sz="900" dirty="0">
                  <a:solidFill>
                    <a:schemeClr val="tx1"/>
                  </a:solidFill>
                </a:rPr>
                <a:t>(</a:t>
              </a:r>
              <a:r>
                <a:rPr lang="zh-TW" altLang="en-US" sz="900" dirty="0">
                  <a:solidFill>
                    <a:schemeClr val="tx1"/>
                  </a:solidFill>
                </a:rPr>
                <a:t>預設</a:t>
              </a:r>
              <a:r>
                <a:rPr lang="en-US" altLang="zh-TW" sz="900" dirty="0">
                  <a:solidFill>
                    <a:schemeClr val="tx1"/>
                  </a:solidFill>
                </a:rPr>
                <a:t>)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3825308" y="3602770"/>
            <a:ext cx="4622488" cy="1272886"/>
            <a:chOff x="4304891" y="3194196"/>
            <a:chExt cx="4622488" cy="1272886"/>
          </a:xfrm>
        </p:grpSpPr>
        <p:sp>
          <p:nvSpPr>
            <p:cNvPr id="94" name="圓角矩形 93"/>
            <p:cNvSpPr/>
            <p:nvPr/>
          </p:nvSpPr>
          <p:spPr>
            <a:xfrm>
              <a:off x="4404659" y="3194196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95" name="群組 94"/>
            <p:cNvGrpSpPr/>
            <p:nvPr/>
          </p:nvGrpSpPr>
          <p:grpSpPr>
            <a:xfrm>
              <a:off x="4304891" y="3451733"/>
              <a:ext cx="4622488" cy="1015349"/>
              <a:chOff x="4304891" y="3451733"/>
              <a:chExt cx="4622488" cy="1015349"/>
            </a:xfrm>
          </p:grpSpPr>
          <p:grpSp>
            <p:nvGrpSpPr>
              <p:cNvPr id="96" name="群組 95"/>
              <p:cNvGrpSpPr/>
              <p:nvPr/>
            </p:nvGrpSpPr>
            <p:grpSpPr>
              <a:xfrm>
                <a:off x="4304891" y="3545993"/>
                <a:ext cx="4622488" cy="921089"/>
                <a:chOff x="4304891" y="3271038"/>
                <a:chExt cx="4622488" cy="921089"/>
              </a:xfrm>
            </p:grpSpPr>
            <p:sp>
              <p:nvSpPr>
                <p:cNvPr id="100" name="文字方塊 99"/>
                <p:cNvSpPr txBox="1"/>
                <p:nvPr/>
              </p:nvSpPr>
              <p:spPr>
                <a:xfrm>
                  <a:off x="4304891" y="3315691"/>
                  <a:ext cx="46508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00FF"/>
                      </a:solidFill>
                    </a:rPr>
                    <a:t>機種</a:t>
                  </a:r>
                  <a:endParaRPr lang="en-US" altLang="zh-TW" sz="700" dirty="0" smtClean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文字方塊 100"/>
                <p:cNvSpPr txBox="1"/>
                <p:nvPr/>
              </p:nvSpPr>
              <p:spPr>
                <a:xfrm>
                  <a:off x="7056941" y="3308346"/>
                  <a:ext cx="69338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測試時間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02" name="文字方塊 101"/>
                <p:cNvSpPr txBox="1"/>
                <p:nvPr/>
              </p:nvSpPr>
              <p:spPr>
                <a:xfrm>
                  <a:off x="4919198" y="3316305"/>
                  <a:ext cx="4666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rgbClr val="0000FF"/>
                      </a:solidFill>
                    </a:rPr>
                    <a:t>MSN</a:t>
                  </a:r>
                </a:p>
              </p:txBody>
            </p:sp>
            <p:sp>
              <p:nvSpPr>
                <p:cNvPr id="103" name="文字方塊 102"/>
                <p:cNvSpPr txBox="1"/>
                <p:nvPr/>
              </p:nvSpPr>
              <p:spPr>
                <a:xfrm>
                  <a:off x="5554621" y="3324454"/>
                  <a:ext cx="56743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站別類型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4" name="文字方塊 103"/>
                <p:cNvSpPr txBox="1"/>
                <p:nvPr/>
              </p:nvSpPr>
              <p:spPr>
                <a:xfrm>
                  <a:off x="6454081" y="3324453"/>
                  <a:ext cx="372648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chemeClr val="tx2"/>
                      </a:solidFill>
                    </a:rPr>
                    <a:t>站別</a:t>
                  </a:r>
                  <a:endParaRPr lang="en-US" altLang="zh-TW" sz="700" dirty="0" smtClean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5" name="文字方塊 104"/>
                <p:cNvSpPr txBox="1"/>
                <p:nvPr/>
              </p:nvSpPr>
              <p:spPr>
                <a:xfrm>
                  <a:off x="7653636" y="3316305"/>
                  <a:ext cx="386123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測項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06" name="文字方塊 105"/>
                <p:cNvSpPr txBox="1"/>
                <p:nvPr/>
              </p:nvSpPr>
              <p:spPr>
                <a:xfrm>
                  <a:off x="6759325" y="3320327"/>
                  <a:ext cx="448439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700" dirty="0" smtClean="0">
                      <a:solidFill>
                        <a:schemeClr val="tx2"/>
                      </a:solidFill>
                    </a:rPr>
                    <a:t>PORT</a:t>
                  </a:r>
                </a:p>
              </p:txBody>
            </p:sp>
            <p:sp>
              <p:nvSpPr>
                <p:cNvPr id="107" name="文字方塊 106"/>
                <p:cNvSpPr txBox="1"/>
                <p:nvPr/>
              </p:nvSpPr>
              <p:spPr>
                <a:xfrm>
                  <a:off x="8037481" y="3316305"/>
                  <a:ext cx="47516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測試值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08" name="文字方塊 107"/>
                <p:cNvSpPr txBox="1"/>
                <p:nvPr/>
              </p:nvSpPr>
              <p:spPr>
                <a:xfrm>
                  <a:off x="8388307" y="3325474"/>
                  <a:ext cx="53907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700" dirty="0" smtClean="0">
                      <a:solidFill>
                        <a:srgbClr val="00B050"/>
                      </a:solidFill>
                    </a:rPr>
                    <a:t>上下限</a:t>
                  </a:r>
                  <a:endParaRPr lang="en-US" altLang="zh-TW" sz="700" dirty="0" smtClean="0">
                    <a:solidFill>
                      <a:srgbClr val="00B050"/>
                    </a:solidFill>
                  </a:endParaRPr>
                </a:p>
              </p:txBody>
            </p:sp>
            <p:grpSp>
              <p:nvGrpSpPr>
                <p:cNvPr id="109" name="群組 108"/>
                <p:cNvGrpSpPr/>
                <p:nvPr/>
              </p:nvGrpSpPr>
              <p:grpSpPr>
                <a:xfrm>
                  <a:off x="4370312" y="3271038"/>
                  <a:ext cx="4511517" cy="921089"/>
                  <a:chOff x="4370312" y="3271038"/>
                  <a:chExt cx="4511517" cy="921089"/>
                </a:xfrm>
              </p:grpSpPr>
              <p:pic>
                <p:nvPicPr>
                  <p:cNvPr id="110" name="圖片 10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4658" y="3484617"/>
                    <a:ext cx="4421288" cy="495881"/>
                  </a:xfrm>
                  <a:prstGeom prst="rect">
                    <a:avLst/>
                  </a:prstGeom>
                </p:spPr>
              </p:pic>
              <p:sp>
                <p:nvSpPr>
                  <p:cNvPr id="113" name="矩形 112"/>
                  <p:cNvSpPr/>
                  <p:nvPr/>
                </p:nvSpPr>
                <p:spPr>
                  <a:xfrm>
                    <a:off x="4451302" y="3976683"/>
                    <a:ext cx="434819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註：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MSN(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manufacturer </a:t>
                    </a:r>
                    <a:r>
                      <a:rPr lang="zh-TW" altLang="en-US" sz="800" dirty="0">
                        <a:solidFill>
                          <a:srgbClr val="7030A0"/>
                        </a:solidFill>
                      </a:rPr>
                      <a:t>serial 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number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):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 每台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DUT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擁有一個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MSN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，可用來查詢</a:t>
                    </a:r>
                    <a:r>
                      <a:rPr lang="en-US" altLang="zh-TW" sz="800" dirty="0" smtClean="0">
                        <a:solidFill>
                          <a:srgbClr val="7030A0"/>
                        </a:solidFill>
                      </a:rPr>
                      <a:t>&amp;</a:t>
                    </a:r>
                    <a:r>
                      <a:rPr lang="zh-TW" altLang="en-US" sz="800" dirty="0" smtClean="0">
                        <a:solidFill>
                          <a:srgbClr val="7030A0"/>
                        </a:solidFill>
                      </a:rPr>
                      <a:t>追蹤製造流程。</a:t>
                    </a:r>
                    <a:endParaRPr lang="zh-TW" altLang="en-US" sz="8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14" name="圓角矩形 113"/>
                  <p:cNvSpPr/>
                  <p:nvPr/>
                </p:nvSpPr>
                <p:spPr>
                  <a:xfrm>
                    <a:off x="7152053" y="3271038"/>
                    <a:ext cx="1729776" cy="725465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5" name="圓角矩形 114"/>
                  <p:cNvSpPr/>
                  <p:nvPr/>
                </p:nvSpPr>
                <p:spPr>
                  <a:xfrm>
                    <a:off x="4370312" y="3271038"/>
                    <a:ext cx="1215291" cy="73186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9" name="圓角矩形 118"/>
                  <p:cNvSpPr/>
                  <p:nvPr/>
                </p:nvSpPr>
                <p:spPr>
                  <a:xfrm>
                    <a:off x="5620683" y="3271039"/>
                    <a:ext cx="1496290" cy="73186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31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1600"/>
                      </a:lnSpc>
                    </a:pPr>
                    <a:endParaRPr lang="zh-TW" altLang="en-US" sz="700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sp>
            <p:nvSpPr>
              <p:cNvPr id="97" name="圓角矩形 96"/>
              <p:cNvSpPr/>
              <p:nvPr/>
            </p:nvSpPr>
            <p:spPr>
              <a:xfrm>
                <a:off x="6078564" y="3465494"/>
                <a:ext cx="61072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chemeClr val="tx2"/>
                    </a:solidFill>
                  </a:rPr>
                  <a:t>工廠設備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8" name="圓角矩形 97"/>
              <p:cNvSpPr/>
              <p:nvPr/>
            </p:nvSpPr>
            <p:spPr>
              <a:xfrm>
                <a:off x="4623509" y="3457535"/>
                <a:ext cx="72537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00FF"/>
                    </a:solidFill>
                  </a:rPr>
                  <a:t>產品</a:t>
                </a:r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Model</a:t>
                </a:r>
                <a:endParaRPr lang="zh-TW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9" name="圓角矩形 98"/>
              <p:cNvSpPr/>
              <p:nvPr/>
            </p:nvSpPr>
            <p:spPr>
              <a:xfrm>
                <a:off x="7555267" y="3451733"/>
                <a:ext cx="954533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測試項目</a:t>
                </a:r>
                <a:r>
                  <a:rPr lang="en-US" altLang="zh-TW" sz="800" b="1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結果</a:t>
                </a:r>
                <a:endParaRPr lang="zh-TW" altLang="en-US" sz="8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52" name="橢圓 51"/>
          <p:cNvSpPr/>
          <p:nvPr/>
        </p:nvSpPr>
        <p:spPr>
          <a:xfrm>
            <a:off x="368245" y="3449329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6708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cycletime.py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0"/>
            <a:ext cx="6899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cycletime.py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計算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cycle-time &amp; idle-time</a:t>
            </a:r>
            <a:r>
              <a:rPr lang="zh-TW" altLang="en-US" sz="1100" dirty="0" smtClean="0"/>
              <a:t>以及製作</a:t>
            </a:r>
            <a:r>
              <a:rPr lang="en-US" altLang="zh-TW" sz="1100" dirty="0" smtClean="0"/>
              <a:t>cycle-time</a:t>
            </a:r>
            <a:r>
              <a:rPr lang="zh-TW" altLang="en-US" sz="1100" dirty="0" smtClean="0"/>
              <a:t>方波圖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FAIL_result.csv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，主要為測試結果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pass 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的資料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含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Model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Station-Type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 &amp; Port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等資料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246755" y="4100843"/>
            <a:ext cx="4761021" cy="784448"/>
            <a:chOff x="3666925" y="3991502"/>
            <a:chExt cx="4761021" cy="784448"/>
          </a:xfrm>
        </p:grpSpPr>
        <p:sp>
          <p:nvSpPr>
            <p:cNvPr id="79" name="圓角矩形 78"/>
            <p:cNvSpPr/>
            <p:nvPr/>
          </p:nvSpPr>
          <p:spPr>
            <a:xfrm>
              <a:off x="3683295" y="3991502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3666925" y="4159033"/>
              <a:ext cx="4761021" cy="616917"/>
              <a:chOff x="3666925" y="4159033"/>
              <a:chExt cx="4761021" cy="616917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83295" y="4339666"/>
                <a:ext cx="4744651" cy="402089"/>
              </a:xfrm>
              <a:prstGeom prst="rect">
                <a:avLst/>
              </a:prstGeom>
            </p:spPr>
          </p:pic>
          <p:sp>
            <p:nvSpPr>
              <p:cNvPr id="85" name="圓角矩形 84"/>
              <p:cNvSpPr/>
              <p:nvPr/>
            </p:nvSpPr>
            <p:spPr>
              <a:xfrm>
                <a:off x="3666925" y="4258674"/>
                <a:ext cx="1845053" cy="517276"/>
              </a:xfrm>
              <a:prstGeom prst="roundRect">
                <a:avLst>
                  <a:gd name="adj" fmla="val 0"/>
                </a:avLst>
              </a:prstGeom>
              <a:noFill/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endParaRPr lang="zh-TW" altLang="en-US" sz="7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86" name="圓角矩形 85"/>
              <p:cNvSpPr/>
              <p:nvPr/>
            </p:nvSpPr>
            <p:spPr>
              <a:xfrm>
                <a:off x="4226762" y="4162677"/>
                <a:ext cx="72537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00FF"/>
                    </a:solidFill>
                  </a:rPr>
                  <a:t>產品</a:t>
                </a:r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Model</a:t>
                </a:r>
                <a:endParaRPr lang="zh-TW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7" name="圓角矩形 86"/>
              <p:cNvSpPr/>
              <p:nvPr/>
            </p:nvSpPr>
            <p:spPr>
              <a:xfrm>
                <a:off x="5528348" y="4258674"/>
                <a:ext cx="1505498" cy="517276"/>
              </a:xfrm>
              <a:prstGeom prst="roundRect">
                <a:avLst>
                  <a:gd name="adj" fmla="val 0"/>
                </a:avLst>
              </a:prstGeom>
              <a:noFill/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endParaRPr lang="zh-TW" altLang="en-US" sz="7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88" name="圓角矩形 87"/>
              <p:cNvSpPr/>
              <p:nvPr/>
            </p:nvSpPr>
            <p:spPr>
              <a:xfrm>
                <a:off x="5975733" y="4162677"/>
                <a:ext cx="610728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chemeClr val="tx2"/>
                    </a:solidFill>
                  </a:rPr>
                  <a:t>工廠設備</a:t>
                </a:r>
                <a:endParaRPr lang="zh-TW" altLang="en-US" sz="8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" name="圓角矩形 88"/>
              <p:cNvSpPr/>
              <p:nvPr/>
            </p:nvSpPr>
            <p:spPr>
              <a:xfrm>
                <a:off x="7050216" y="4258674"/>
                <a:ext cx="1377730" cy="517276"/>
              </a:xfrm>
              <a:prstGeom prst="roundRect">
                <a:avLst>
                  <a:gd name="adj" fmla="val 0"/>
                </a:avLst>
              </a:prstGeom>
              <a:noFill/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endParaRPr lang="zh-TW" altLang="en-US" sz="7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90" name="圓角矩形 89"/>
              <p:cNvSpPr/>
              <p:nvPr/>
            </p:nvSpPr>
            <p:spPr>
              <a:xfrm>
                <a:off x="7261814" y="4159033"/>
                <a:ext cx="954533" cy="160998"/>
              </a:xfrm>
              <a:prstGeom prst="round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00B050"/>
                    </a:solidFill>
                  </a:rPr>
                  <a:t>測試</a:t>
                </a:r>
                <a:r>
                  <a:rPr lang="en-US" altLang="zh-TW" sz="800" b="1" dirty="0" smtClean="0">
                    <a:solidFill>
                      <a:srgbClr val="00B050"/>
                    </a:solidFill>
                  </a:rPr>
                  <a:t>pass/fail</a:t>
                </a:r>
                <a:endParaRPr lang="zh-TW" altLang="en-US" sz="800" b="1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3" name="群組 2"/>
          <p:cNvGrpSpPr/>
          <p:nvPr/>
        </p:nvGrpSpPr>
        <p:grpSpPr>
          <a:xfrm>
            <a:off x="233396" y="1113857"/>
            <a:ext cx="6523285" cy="2891108"/>
            <a:chOff x="233396" y="1113857"/>
            <a:chExt cx="6523285" cy="2891108"/>
          </a:xfrm>
        </p:grpSpPr>
        <p:grpSp>
          <p:nvGrpSpPr>
            <p:cNvPr id="18" name="群組 17"/>
            <p:cNvGrpSpPr/>
            <p:nvPr/>
          </p:nvGrpSpPr>
          <p:grpSpPr>
            <a:xfrm>
              <a:off x="233396" y="1148070"/>
              <a:ext cx="6523285" cy="2856895"/>
              <a:chOff x="233396" y="1224799"/>
              <a:chExt cx="6523285" cy="2856895"/>
            </a:xfrm>
          </p:grpSpPr>
          <p:sp>
            <p:nvSpPr>
              <p:cNvPr id="47" name="圓角矩形 46"/>
              <p:cNvSpPr/>
              <p:nvPr/>
            </p:nvSpPr>
            <p:spPr>
              <a:xfrm>
                <a:off x="246755" y="1224799"/>
                <a:ext cx="1129729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rgbClr val="00B050"/>
                    </a:solidFill>
                  </a:rPr>
                  <a:t>Code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說明</a:t>
                </a:r>
                <a:r>
                  <a:rPr lang="en-US" altLang="zh-TW" sz="900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維護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96" y="1496766"/>
                <a:ext cx="6523285" cy="2584928"/>
              </a:xfrm>
              <a:prstGeom prst="rect">
                <a:avLst/>
              </a:prstGeom>
            </p:spPr>
          </p:pic>
          <p:cxnSp>
            <p:nvCxnSpPr>
              <p:cNvPr id="54" name="直線接點 53"/>
              <p:cNvCxnSpPr/>
              <p:nvPr/>
            </p:nvCxnSpPr>
            <p:spPr>
              <a:xfrm>
                <a:off x="780117" y="1594210"/>
                <a:ext cx="1304459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>
                <a:off x="780117" y="1765793"/>
                <a:ext cx="1304459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圓角矩形 67"/>
              <p:cNvSpPr/>
              <p:nvPr/>
            </p:nvSpPr>
            <p:spPr>
              <a:xfrm>
                <a:off x="697346" y="2185483"/>
                <a:ext cx="741395" cy="90925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圓角矩形 69"/>
              <p:cNvSpPr/>
              <p:nvPr/>
            </p:nvSpPr>
            <p:spPr>
              <a:xfrm>
                <a:off x="1348510" y="1922247"/>
                <a:ext cx="1132519" cy="91991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1" name="圓角矩形 70"/>
              <p:cNvSpPr/>
              <p:nvPr/>
            </p:nvSpPr>
            <p:spPr>
              <a:xfrm>
                <a:off x="690951" y="3042663"/>
                <a:ext cx="741395" cy="90925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1041578" y="3207852"/>
                <a:ext cx="5678942" cy="277099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3" name="圓角矩形 72"/>
              <p:cNvSpPr/>
              <p:nvPr/>
            </p:nvSpPr>
            <p:spPr>
              <a:xfrm>
                <a:off x="3068620" y="2355616"/>
                <a:ext cx="3604934" cy="631274"/>
              </a:xfrm>
              <a:prstGeom prst="roundRect">
                <a:avLst>
                  <a:gd name="adj" fmla="val 7017"/>
                </a:avLst>
              </a:prstGeom>
              <a:solidFill>
                <a:srgbClr val="FFFFCC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程式維護部分包含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>
                    <a:solidFill>
                      <a:srgbClr val="0000FF"/>
                    </a:solidFill>
                  </a:rPr>
                  <a:t>工廠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列表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altLang="zh-TW" sz="700" dirty="0" err="1" smtClean="0">
                    <a:solidFill>
                      <a:srgbClr val="0000FF"/>
                    </a:solidFill>
                  </a:rPr>
                  <a:t>factory_list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):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 如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後續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有新工廠可直接加入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時間區間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(running hour/ running day):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 每次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程式同時運行包含前</a:t>
                </a:r>
                <a:r>
                  <a:rPr lang="en-US" altLang="zh-TW" sz="700" dirty="0">
                    <a:solidFill>
                      <a:srgbClr val="0000FF"/>
                    </a:solidFill>
                  </a:rPr>
                  <a:t>n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時段的數據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工廠工作時段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altLang="zh-TW" sz="700" dirty="0" err="1" smtClean="0">
                    <a:solidFill>
                      <a:srgbClr val="0000FF"/>
                    </a:solidFill>
                  </a:rPr>
                  <a:t>day_working_time_period_dict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): 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因為計算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idle-time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需避免工廠下班時間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&amp;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休息時間，僅計算上班時間內測試的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idle-time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，故需要寫入工廠工作時段。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39" name="直線圖說文字 2 (加上框線和強調線) 38"/>
            <p:cNvSpPr/>
            <p:nvPr/>
          </p:nvSpPr>
          <p:spPr>
            <a:xfrm>
              <a:off x="2547233" y="1113857"/>
              <a:ext cx="3543354" cy="279826"/>
            </a:xfrm>
            <a:prstGeom prst="accentBorderCallout2">
              <a:avLst>
                <a:gd name="adj1" fmla="val 48457"/>
                <a:gd name="adj2" fmla="val -1298"/>
                <a:gd name="adj3" fmla="val 49282"/>
                <a:gd name="adj4" fmla="val -7614"/>
                <a:gd name="adj5" fmla="val 144492"/>
                <a:gd name="adj6" fmla="val -1326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900" dirty="0">
                  <a:solidFill>
                    <a:schemeClr val="tx1"/>
                  </a:solidFill>
                </a:rPr>
                <a:t>Cycle-time</a:t>
              </a:r>
              <a:r>
                <a:rPr lang="zh-TW" altLang="en-US" sz="900" dirty="0">
                  <a:solidFill>
                    <a:schemeClr val="tx1"/>
                  </a:solidFill>
                </a:rPr>
                <a:t>計算、</a:t>
              </a:r>
              <a:r>
                <a:rPr lang="en-US" altLang="zh-TW" sz="900" dirty="0">
                  <a:solidFill>
                    <a:schemeClr val="tx1"/>
                  </a:solidFill>
                </a:rPr>
                <a:t>Cycle-time</a:t>
              </a:r>
              <a:r>
                <a:rPr lang="zh-TW" altLang="en-US" sz="900" dirty="0">
                  <a:solidFill>
                    <a:schemeClr val="tx1"/>
                  </a:solidFill>
                </a:rPr>
                <a:t>方波圖製作、每小時</a:t>
              </a:r>
              <a:r>
                <a:rPr lang="en-US" altLang="zh-TW" sz="900" dirty="0">
                  <a:solidFill>
                    <a:schemeClr val="tx1"/>
                  </a:solidFill>
                </a:rPr>
                <a:t>pass/fail</a:t>
              </a:r>
              <a:r>
                <a:rPr lang="zh-TW" altLang="en-US" sz="900" dirty="0">
                  <a:solidFill>
                    <a:schemeClr val="tx1"/>
                  </a:solidFill>
                </a:rPr>
                <a:t>數量統計</a:t>
              </a:r>
            </a:p>
          </p:txBody>
        </p:sp>
        <p:sp>
          <p:nvSpPr>
            <p:cNvPr id="40" name="直線圖說文字 2 (加上框線和強調線) 39"/>
            <p:cNvSpPr/>
            <p:nvPr/>
          </p:nvSpPr>
          <p:spPr>
            <a:xfrm>
              <a:off x="2547233" y="1450557"/>
              <a:ext cx="3543354" cy="279826"/>
            </a:xfrm>
            <a:prstGeom prst="accentBorderCallout2">
              <a:avLst>
                <a:gd name="adj1" fmla="val 48457"/>
                <a:gd name="adj2" fmla="val -1298"/>
                <a:gd name="adj3" fmla="val 49282"/>
                <a:gd name="adj4" fmla="val -7614"/>
                <a:gd name="adj5" fmla="val 85079"/>
                <a:gd name="adj6" fmla="val -1308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900" dirty="0">
                  <a:solidFill>
                    <a:schemeClr val="tx1"/>
                  </a:solidFill>
                </a:rPr>
                <a:t>Idle-time</a:t>
              </a:r>
              <a:r>
                <a:rPr lang="zh-TW" altLang="en-US" sz="900" dirty="0">
                  <a:solidFill>
                    <a:schemeClr val="tx1"/>
                  </a:solidFill>
                </a:rPr>
                <a:t>計算、每個</a:t>
              </a:r>
              <a:r>
                <a:rPr lang="en-US" altLang="zh-TW" sz="900" dirty="0">
                  <a:solidFill>
                    <a:schemeClr val="tx1"/>
                  </a:solidFill>
                </a:rPr>
                <a:t>Port</a:t>
              </a:r>
              <a:r>
                <a:rPr lang="zh-TW" altLang="en-US" sz="900" dirty="0">
                  <a:solidFill>
                    <a:schemeClr val="tx1"/>
                  </a:solidFill>
                </a:rPr>
                <a:t>的</a:t>
              </a:r>
              <a:r>
                <a:rPr lang="en-US" altLang="zh-TW" sz="900" dirty="0">
                  <a:solidFill>
                    <a:schemeClr val="tx1"/>
                  </a:solidFill>
                </a:rPr>
                <a:t>pass-fail ratio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5509264" y="3574489"/>
            <a:ext cx="3054673" cy="1412686"/>
            <a:chOff x="5143595" y="3482112"/>
            <a:chExt cx="3054673" cy="1412686"/>
          </a:xfrm>
        </p:grpSpPr>
        <p:sp>
          <p:nvSpPr>
            <p:cNvPr id="111" name="圓角矩形 110"/>
            <p:cNvSpPr/>
            <p:nvPr/>
          </p:nvSpPr>
          <p:spPr>
            <a:xfrm>
              <a:off x="5143595" y="3482112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28" name="群組 27"/>
            <p:cNvGrpSpPr/>
            <p:nvPr/>
          </p:nvGrpSpPr>
          <p:grpSpPr>
            <a:xfrm>
              <a:off x="5143595" y="3684323"/>
              <a:ext cx="2540661" cy="641841"/>
              <a:chOff x="5471530" y="4060627"/>
              <a:chExt cx="2540661" cy="641841"/>
            </a:xfrm>
          </p:grpSpPr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1530" y="4079229"/>
                <a:ext cx="2477754" cy="623239"/>
              </a:xfrm>
              <a:prstGeom prst="rect">
                <a:avLst/>
              </a:prstGeom>
            </p:spPr>
          </p:pic>
          <p:sp>
            <p:nvSpPr>
              <p:cNvPr id="112" name="圓角矩形 111"/>
              <p:cNvSpPr/>
              <p:nvPr/>
            </p:nvSpPr>
            <p:spPr>
              <a:xfrm>
                <a:off x="7498179" y="4060627"/>
                <a:ext cx="514012" cy="160998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FFFF00"/>
                    </a:solidFill>
                  </a:rPr>
                  <a:t>方波圖</a:t>
                </a:r>
                <a:endParaRPr lang="zh-TW" altLang="en-US" sz="8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>
              <a:off x="5475965" y="4281040"/>
              <a:ext cx="2722303" cy="613758"/>
              <a:chOff x="5475965" y="4281040"/>
              <a:chExt cx="2722303" cy="613758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5965" y="4290550"/>
                <a:ext cx="2600525" cy="604248"/>
              </a:xfrm>
              <a:prstGeom prst="rect">
                <a:avLst/>
              </a:prstGeom>
            </p:spPr>
          </p:pic>
          <p:sp>
            <p:nvSpPr>
              <p:cNvPr id="116" name="圓角矩形 115"/>
              <p:cNvSpPr/>
              <p:nvPr/>
            </p:nvSpPr>
            <p:spPr>
              <a:xfrm>
                <a:off x="7417510" y="4281040"/>
                <a:ext cx="780758" cy="160998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zh-TW" altLang="en-US" sz="800" b="1" dirty="0" smtClean="0">
                    <a:solidFill>
                      <a:srgbClr val="FFFF00"/>
                    </a:solidFill>
                  </a:rPr>
                  <a:t>各</a:t>
                </a:r>
                <a:r>
                  <a:rPr lang="en-US" altLang="zh-TW" sz="800" b="1" dirty="0" smtClean="0">
                    <a:solidFill>
                      <a:srgbClr val="FFFF00"/>
                    </a:solidFill>
                  </a:rPr>
                  <a:t>Port</a:t>
                </a:r>
                <a:r>
                  <a:rPr lang="zh-TW" altLang="en-US" sz="800" b="1" dirty="0" smtClean="0">
                    <a:solidFill>
                      <a:srgbClr val="FFFF00"/>
                    </a:solidFill>
                  </a:rPr>
                  <a:t>良率</a:t>
                </a:r>
                <a:endParaRPr lang="zh-TW" altLang="en-US" sz="800" b="1" dirty="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42" name="橢圓 41"/>
          <p:cNvSpPr/>
          <p:nvPr/>
        </p:nvSpPr>
        <p:spPr>
          <a:xfrm>
            <a:off x="2860927" y="2134060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1693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fpy.py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2"/>
            <a:ext cx="75613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fpy.py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計算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first-pass-yield</a:t>
            </a:r>
            <a:r>
              <a:rPr lang="zh-TW" altLang="en-US" sz="1100" dirty="0" smtClean="0"/>
              <a:t>，此處</a:t>
            </a:r>
            <a:r>
              <a:rPr lang="en-US" altLang="zh-TW" sz="1100" dirty="0" smtClean="0"/>
              <a:t>FPY</a:t>
            </a:r>
            <a:r>
              <a:rPr lang="zh-TW" altLang="en-US" sz="1100" dirty="0" smtClean="0"/>
              <a:t>算法為各</a:t>
            </a:r>
            <a:r>
              <a:rPr lang="en-US" altLang="zh-TW" sz="1100" dirty="0" smtClean="0"/>
              <a:t>Station-Type</a:t>
            </a:r>
            <a:r>
              <a:rPr lang="zh-TW" altLang="en-US" sz="1100" dirty="0" smtClean="0"/>
              <a:t>良率平均</a:t>
            </a:r>
            <a:r>
              <a:rPr lang="en-US" altLang="zh-TW" sz="1100" dirty="0" smtClean="0"/>
              <a:t>(</a:t>
            </a:r>
            <a:r>
              <a:rPr lang="zh-TW" altLang="en-US" sz="1100" dirty="0" smtClean="0"/>
              <a:t>不同於一般直通率算法</a:t>
            </a:r>
            <a:r>
              <a:rPr lang="en-US" altLang="zh-TW" sz="1100" dirty="0" smtClean="0"/>
              <a:t>)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FAIL_result.csv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，利用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pass 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的資料來計算各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Model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Station-Type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以及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Station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的良</a:t>
            </a:r>
            <a:r>
              <a:rPr lang="zh-TW" alt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率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41" name="圓角矩形 40"/>
          <p:cNvSpPr/>
          <p:nvPr/>
        </p:nvSpPr>
        <p:spPr>
          <a:xfrm>
            <a:off x="246755" y="1148070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5" y="1394460"/>
            <a:ext cx="4218798" cy="2536156"/>
          </a:xfrm>
          <a:prstGeom prst="rect">
            <a:avLst/>
          </a:prstGeom>
        </p:spPr>
      </p:pic>
      <p:sp>
        <p:nvSpPr>
          <p:cNvPr id="44" name="圓角矩形 43"/>
          <p:cNvSpPr/>
          <p:nvPr/>
        </p:nvSpPr>
        <p:spPr>
          <a:xfrm>
            <a:off x="1816366" y="3592586"/>
            <a:ext cx="1425598" cy="122564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1201437" y="3714820"/>
            <a:ext cx="486685" cy="96246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1201436" y="3835506"/>
            <a:ext cx="486685" cy="96246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618685" y="3991568"/>
            <a:ext cx="2937658" cy="464314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程式維護可調整部分包含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>
                <a:solidFill>
                  <a:srgbClr val="0000FF"/>
                </a:solidFill>
              </a:rPr>
              <a:t>工廠</a:t>
            </a:r>
            <a:r>
              <a:rPr lang="zh-TW" altLang="en-US" sz="700" dirty="0" smtClean="0">
                <a:solidFill>
                  <a:srgbClr val="0000FF"/>
                </a:solidFill>
              </a:rPr>
              <a:t>列表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factory_list</a:t>
            </a:r>
            <a:r>
              <a:rPr lang="en-US" altLang="zh-TW" sz="700" dirty="0" smtClean="0">
                <a:solidFill>
                  <a:srgbClr val="0000FF"/>
                </a:solidFill>
              </a:rPr>
              <a:t>):</a:t>
            </a:r>
            <a:r>
              <a:rPr lang="zh-TW" altLang="en-US" sz="700" dirty="0" smtClean="0">
                <a:solidFill>
                  <a:srgbClr val="0000FF"/>
                </a:solidFill>
              </a:rPr>
              <a:t> 如</a:t>
            </a:r>
            <a:r>
              <a:rPr lang="zh-TW" altLang="en-US" sz="700" dirty="0">
                <a:solidFill>
                  <a:srgbClr val="0000FF"/>
                </a:solidFill>
              </a:rPr>
              <a:t>後續</a:t>
            </a:r>
            <a:r>
              <a:rPr lang="zh-TW" altLang="en-US" sz="700" dirty="0" smtClean="0">
                <a:solidFill>
                  <a:srgbClr val="0000FF"/>
                </a:solidFill>
              </a:rPr>
              <a:t>有新工廠可直接加入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(running period): </a:t>
            </a:r>
            <a:r>
              <a:rPr lang="zh-TW" altLang="en-US" sz="700" dirty="0" smtClean="0">
                <a:solidFill>
                  <a:srgbClr val="0000FF"/>
                </a:solidFill>
              </a:rPr>
              <a:t>每次程式同時運行包含前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 smtClean="0">
                <a:solidFill>
                  <a:srgbClr val="0000FF"/>
                </a:solidFill>
              </a:rPr>
              <a:t>時段的數據</a:t>
            </a:r>
            <a:endParaRPr lang="en-US" altLang="zh-TW" sz="700" dirty="0" smtClean="0">
              <a:solidFill>
                <a:srgbClr val="0000FF"/>
              </a:solidFill>
            </a:endParaRPr>
          </a:p>
        </p:txBody>
      </p:sp>
      <p:cxnSp>
        <p:nvCxnSpPr>
          <p:cNvPr id="62" name="直線接點 61"/>
          <p:cNvCxnSpPr/>
          <p:nvPr/>
        </p:nvCxnSpPr>
        <p:spPr>
          <a:xfrm>
            <a:off x="3019212" y="1923283"/>
            <a:ext cx="139292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2641930" y="2024528"/>
            <a:ext cx="177021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2935007" y="2138561"/>
            <a:ext cx="147713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977254" y="2453083"/>
            <a:ext cx="326223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>
            <a:off x="4657976" y="3134671"/>
            <a:ext cx="3929712" cy="1638795"/>
            <a:chOff x="4657976" y="3134671"/>
            <a:chExt cx="3929712" cy="1638795"/>
          </a:xfrm>
        </p:grpSpPr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7976" y="3366057"/>
              <a:ext cx="3136804" cy="1129118"/>
            </a:xfrm>
            <a:prstGeom prst="rect">
              <a:avLst/>
            </a:prstGeom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1898" y="4174347"/>
              <a:ext cx="3355790" cy="599119"/>
            </a:xfrm>
            <a:prstGeom prst="rect">
              <a:avLst/>
            </a:prstGeom>
          </p:spPr>
        </p:pic>
        <p:sp>
          <p:nvSpPr>
            <p:cNvPr id="83" name="圓角矩形 82"/>
            <p:cNvSpPr/>
            <p:nvPr/>
          </p:nvSpPr>
          <p:spPr>
            <a:xfrm>
              <a:off x="4657976" y="3134671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33" name="直線圖說文字 2 (加上框線和強調線) 32"/>
          <p:cNvSpPr/>
          <p:nvPr/>
        </p:nvSpPr>
        <p:spPr>
          <a:xfrm>
            <a:off x="4799247" y="1581832"/>
            <a:ext cx="4293600" cy="279826"/>
          </a:xfrm>
          <a:prstGeom prst="accentBorderCallout2">
            <a:avLst>
              <a:gd name="adj1" fmla="val 48457"/>
              <a:gd name="adj2" fmla="val -1298"/>
              <a:gd name="adj3" fmla="val 84294"/>
              <a:gd name="adj4" fmla="val -5079"/>
              <a:gd name="adj5" fmla="val 119356"/>
              <a:gd name="adj6" fmla="val -916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>
                <a:solidFill>
                  <a:schemeClr val="tx1"/>
                </a:solidFill>
              </a:rPr>
              <a:t>[Database]</a:t>
            </a:r>
            <a:r>
              <a:rPr lang="zh-TW" altLang="en-US" sz="900" dirty="0">
                <a:solidFill>
                  <a:schemeClr val="tx1"/>
                </a:solidFill>
              </a:rPr>
              <a:t> 包含每小時內所有</a:t>
            </a:r>
            <a:r>
              <a:rPr lang="en-US" altLang="zh-TW" sz="900" dirty="0">
                <a:solidFill>
                  <a:schemeClr val="tx1"/>
                </a:solidFill>
              </a:rPr>
              <a:t>pass &amp; fail</a:t>
            </a:r>
            <a:r>
              <a:rPr lang="zh-TW" altLang="en-US" sz="900" dirty="0">
                <a:solidFill>
                  <a:schemeClr val="tx1"/>
                </a:solidFill>
              </a:rPr>
              <a:t>數量統計</a:t>
            </a:r>
          </a:p>
        </p:txBody>
      </p:sp>
      <p:sp>
        <p:nvSpPr>
          <p:cNvPr id="34" name="直線圖說文字 2 (加上框線和強調線) 33"/>
          <p:cNvSpPr/>
          <p:nvPr/>
        </p:nvSpPr>
        <p:spPr>
          <a:xfrm>
            <a:off x="4799247" y="1925987"/>
            <a:ext cx="4293600" cy="279826"/>
          </a:xfrm>
          <a:prstGeom prst="accentBorderCallout2">
            <a:avLst>
              <a:gd name="adj1" fmla="val 48457"/>
              <a:gd name="adj2" fmla="val -1298"/>
              <a:gd name="adj3" fmla="val 49283"/>
              <a:gd name="adj4" fmla="val -1656"/>
              <a:gd name="adj5" fmla="val 34806"/>
              <a:gd name="adj6" fmla="val -936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>
                <a:solidFill>
                  <a:schemeClr val="tx1"/>
                </a:solidFill>
              </a:rPr>
              <a:t>[Database]</a:t>
            </a:r>
            <a:r>
              <a:rPr lang="zh-TW" altLang="en-US" sz="900" dirty="0">
                <a:solidFill>
                  <a:schemeClr val="tx1"/>
                </a:solidFill>
              </a:rPr>
              <a:t> 包含每天內各站</a:t>
            </a:r>
            <a:r>
              <a:rPr lang="en-US" altLang="zh-TW" sz="900" dirty="0">
                <a:solidFill>
                  <a:schemeClr val="tx1"/>
                </a:solidFill>
              </a:rPr>
              <a:t>(Station)</a:t>
            </a:r>
            <a:r>
              <a:rPr lang="zh-TW" altLang="en-US" sz="900" dirty="0">
                <a:solidFill>
                  <a:schemeClr val="tx1"/>
                </a:solidFill>
              </a:rPr>
              <a:t>的</a:t>
            </a:r>
            <a:r>
              <a:rPr lang="en-US" altLang="zh-TW" sz="900" dirty="0">
                <a:solidFill>
                  <a:schemeClr val="tx1"/>
                </a:solidFill>
              </a:rPr>
              <a:t>pass &amp; fail</a:t>
            </a:r>
            <a:r>
              <a:rPr lang="zh-TW" altLang="en-US" sz="900" dirty="0">
                <a:solidFill>
                  <a:schemeClr val="tx1"/>
                </a:solidFill>
              </a:rPr>
              <a:t>數量</a:t>
            </a:r>
            <a:r>
              <a:rPr lang="zh-TW" altLang="en-US" sz="900" dirty="0" smtClean="0">
                <a:solidFill>
                  <a:schemeClr val="tx1"/>
                </a:solidFill>
              </a:rPr>
              <a:t>統計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直線圖說文字 2 (加上框線和強調線) 34"/>
          <p:cNvSpPr/>
          <p:nvPr/>
        </p:nvSpPr>
        <p:spPr>
          <a:xfrm>
            <a:off x="4799247" y="2267222"/>
            <a:ext cx="4293600" cy="279826"/>
          </a:xfrm>
          <a:prstGeom prst="accentBorderCallout2">
            <a:avLst>
              <a:gd name="adj1" fmla="val 48457"/>
              <a:gd name="adj2" fmla="val -1298"/>
              <a:gd name="adj3" fmla="val 266"/>
              <a:gd name="adj4" fmla="val -5445"/>
              <a:gd name="adj5" fmla="val -45174"/>
              <a:gd name="adj6" fmla="val -929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 smtClean="0">
                <a:solidFill>
                  <a:schemeClr val="tx1"/>
                </a:solidFill>
              </a:rPr>
              <a:t>[</a:t>
            </a:r>
            <a:r>
              <a:rPr lang="en-US" altLang="zh-TW" sz="900" dirty="0">
                <a:solidFill>
                  <a:schemeClr val="tx1"/>
                </a:solidFill>
              </a:rPr>
              <a:t>Database]</a:t>
            </a:r>
            <a:r>
              <a:rPr lang="zh-TW" altLang="en-US" sz="900" dirty="0">
                <a:solidFill>
                  <a:schemeClr val="tx1"/>
                </a:solidFill>
              </a:rPr>
              <a:t> 包含每天內所有</a:t>
            </a:r>
            <a:r>
              <a:rPr lang="en-US" altLang="zh-TW" sz="900" dirty="0">
                <a:solidFill>
                  <a:schemeClr val="tx1"/>
                </a:solidFill>
              </a:rPr>
              <a:t>pass &amp; fail</a:t>
            </a:r>
            <a:r>
              <a:rPr lang="zh-TW" altLang="en-US" sz="900" dirty="0">
                <a:solidFill>
                  <a:schemeClr val="tx1"/>
                </a:solidFill>
              </a:rPr>
              <a:t>數量統計</a:t>
            </a:r>
          </a:p>
        </p:txBody>
      </p:sp>
      <p:sp>
        <p:nvSpPr>
          <p:cNvPr id="36" name="直線圖說文字 2 (加上框線和強調線) 35"/>
          <p:cNvSpPr/>
          <p:nvPr/>
        </p:nvSpPr>
        <p:spPr>
          <a:xfrm>
            <a:off x="4799246" y="2608457"/>
            <a:ext cx="4293601" cy="279826"/>
          </a:xfrm>
          <a:prstGeom prst="accentBorderCallout2">
            <a:avLst>
              <a:gd name="adj1" fmla="val 48457"/>
              <a:gd name="adj2" fmla="val -1298"/>
              <a:gd name="adj3" fmla="val -53418"/>
              <a:gd name="adj4" fmla="val -9650"/>
              <a:gd name="adj5" fmla="val -54314"/>
              <a:gd name="adj6" fmla="val -1316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以</a:t>
            </a:r>
            <a:r>
              <a:rPr lang="en-US" altLang="zh-TW" sz="900" dirty="0">
                <a:solidFill>
                  <a:schemeClr val="tx1"/>
                </a:solidFill>
              </a:rPr>
              <a:t>dashboard</a:t>
            </a:r>
            <a:r>
              <a:rPr lang="zh-TW" altLang="en-US" sz="900" dirty="0">
                <a:solidFill>
                  <a:schemeClr val="tx1"/>
                </a:solidFill>
              </a:rPr>
              <a:t>圖示為需求，製作包含</a:t>
            </a:r>
            <a:r>
              <a:rPr lang="en-US" altLang="zh-TW" sz="900" dirty="0">
                <a:solidFill>
                  <a:schemeClr val="tx1"/>
                </a:solidFill>
              </a:rPr>
              <a:t>daily /hourly</a:t>
            </a:r>
            <a:r>
              <a:rPr lang="zh-TW" altLang="en-US" sz="900" dirty="0">
                <a:solidFill>
                  <a:schemeClr val="tx1"/>
                </a:solidFill>
              </a:rPr>
              <a:t>的</a:t>
            </a:r>
            <a:r>
              <a:rPr lang="en-US" altLang="zh-TW" sz="900" dirty="0">
                <a:solidFill>
                  <a:schemeClr val="tx1"/>
                </a:solidFill>
              </a:rPr>
              <a:t>pass-fail ratio</a:t>
            </a:r>
            <a:r>
              <a:rPr lang="zh-TW" altLang="en-US" sz="900" dirty="0">
                <a:solidFill>
                  <a:schemeClr val="tx1"/>
                </a:solidFill>
              </a:rPr>
              <a:t> </a:t>
            </a:r>
            <a:r>
              <a:rPr lang="en-US" altLang="zh-TW" sz="900" dirty="0">
                <a:solidFill>
                  <a:schemeClr val="tx1"/>
                </a:solidFill>
              </a:rPr>
              <a:t>&amp;</a:t>
            </a:r>
            <a:r>
              <a:rPr lang="zh-TW" altLang="en-US" sz="900" dirty="0">
                <a:solidFill>
                  <a:schemeClr val="tx1"/>
                </a:solidFill>
              </a:rPr>
              <a:t> </a:t>
            </a:r>
            <a:r>
              <a:rPr lang="en-US" altLang="zh-TW" sz="900" dirty="0">
                <a:solidFill>
                  <a:schemeClr val="tx1"/>
                </a:solidFill>
              </a:rPr>
              <a:t>first-pass-yield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43" name="直線圖說文字 2 (加上框線和強調線) 42"/>
          <p:cNvSpPr/>
          <p:nvPr/>
        </p:nvSpPr>
        <p:spPr>
          <a:xfrm>
            <a:off x="4799247" y="1237677"/>
            <a:ext cx="4293600" cy="279826"/>
          </a:xfrm>
          <a:prstGeom prst="accentBorderCallout2">
            <a:avLst>
              <a:gd name="adj1" fmla="val 48457"/>
              <a:gd name="adj2" fmla="val -1298"/>
              <a:gd name="adj3" fmla="val 208001"/>
              <a:gd name="adj4" fmla="val -18770"/>
              <a:gd name="adj5" fmla="val 208052"/>
              <a:gd name="adj6" fmla="val -2422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>
                <a:solidFill>
                  <a:schemeClr val="tx1"/>
                </a:solidFill>
              </a:rPr>
              <a:t>[Database]</a:t>
            </a:r>
            <a:r>
              <a:rPr lang="zh-TW" altLang="en-US" sz="900" dirty="0">
                <a:solidFill>
                  <a:schemeClr val="tx1"/>
                </a:solidFill>
              </a:rPr>
              <a:t> 包含每小時內各站</a:t>
            </a:r>
            <a:r>
              <a:rPr lang="en-US" altLang="zh-TW" sz="900" dirty="0">
                <a:solidFill>
                  <a:schemeClr val="tx1"/>
                </a:solidFill>
              </a:rPr>
              <a:t>(Station)</a:t>
            </a:r>
            <a:r>
              <a:rPr lang="zh-TW" altLang="en-US" sz="900" dirty="0">
                <a:solidFill>
                  <a:schemeClr val="tx1"/>
                </a:solidFill>
              </a:rPr>
              <a:t>的</a:t>
            </a:r>
            <a:r>
              <a:rPr lang="en-US" altLang="zh-TW" sz="900" dirty="0">
                <a:solidFill>
                  <a:schemeClr val="tx1"/>
                </a:solidFill>
              </a:rPr>
              <a:t>pass &amp; fail</a:t>
            </a:r>
            <a:r>
              <a:rPr lang="zh-TW" altLang="en-US" sz="900" dirty="0">
                <a:solidFill>
                  <a:schemeClr val="tx1"/>
                </a:solidFill>
              </a:rPr>
              <a:t>數量統計</a:t>
            </a:r>
          </a:p>
        </p:txBody>
      </p:sp>
      <p:cxnSp>
        <p:nvCxnSpPr>
          <p:cNvPr id="53" name="直線接點 52"/>
          <p:cNvCxnSpPr/>
          <p:nvPr/>
        </p:nvCxnSpPr>
        <p:spPr>
          <a:xfrm>
            <a:off x="2727475" y="1820958"/>
            <a:ext cx="103462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圓角矩形 53"/>
          <p:cNvSpPr/>
          <p:nvPr/>
        </p:nvSpPr>
        <p:spPr>
          <a:xfrm>
            <a:off x="1889341" y="3696520"/>
            <a:ext cx="1772629" cy="148347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chemeClr val="tx2"/>
                </a:solidFill>
              </a:rPr>
              <a:t>寫入以</a:t>
            </a:r>
            <a:r>
              <a:rPr lang="en-US" altLang="zh-TW" sz="700" dirty="0" smtClean="0">
                <a:solidFill>
                  <a:schemeClr val="tx2"/>
                </a:solidFill>
              </a:rPr>
              <a:t>Hour</a:t>
            </a:r>
            <a:r>
              <a:rPr lang="zh-TW" altLang="en-US" sz="700" dirty="0" smtClean="0">
                <a:solidFill>
                  <a:schemeClr val="tx2"/>
                </a:solidFill>
              </a:rPr>
              <a:t>為時間區間的良率相關</a:t>
            </a:r>
            <a:r>
              <a:rPr lang="en-US" altLang="zh-TW" sz="700" dirty="0" smtClean="0">
                <a:solidFill>
                  <a:schemeClr val="tx2"/>
                </a:solidFill>
              </a:rPr>
              <a:t>data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1832190" y="3823314"/>
            <a:ext cx="1772629" cy="148347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chemeClr val="tx2"/>
                </a:solidFill>
              </a:rPr>
              <a:t>寫入以</a:t>
            </a:r>
            <a:r>
              <a:rPr lang="en-US" altLang="zh-TW" sz="700" dirty="0" smtClean="0">
                <a:solidFill>
                  <a:schemeClr val="tx2"/>
                </a:solidFill>
              </a:rPr>
              <a:t>Day</a:t>
            </a:r>
            <a:r>
              <a:rPr lang="zh-TW" altLang="en-US" sz="700" dirty="0" smtClean="0">
                <a:solidFill>
                  <a:schemeClr val="tx2"/>
                </a:solidFill>
              </a:rPr>
              <a:t>為時間區間的良率相關</a:t>
            </a:r>
            <a:r>
              <a:rPr lang="en-US" altLang="zh-TW" sz="700" dirty="0" smtClean="0">
                <a:solidFill>
                  <a:schemeClr val="tx2"/>
                </a:solidFill>
              </a:rPr>
              <a:t>data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cxnSp>
        <p:nvCxnSpPr>
          <p:cNvPr id="57" name="直線接點 56"/>
          <p:cNvCxnSpPr>
            <a:endCxn id="54" idx="1"/>
          </p:cNvCxnSpPr>
          <p:nvPr/>
        </p:nvCxnSpPr>
        <p:spPr>
          <a:xfrm flipV="1">
            <a:off x="1735929" y="3770694"/>
            <a:ext cx="153412" cy="3586"/>
          </a:xfrm>
          <a:prstGeom prst="line">
            <a:avLst/>
          </a:prstGeom>
          <a:ln w="12700">
            <a:solidFill>
              <a:schemeClr val="tx2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endCxn id="55" idx="1"/>
          </p:cNvCxnSpPr>
          <p:nvPr/>
        </p:nvCxnSpPr>
        <p:spPr>
          <a:xfrm flipV="1">
            <a:off x="1681159" y="3897488"/>
            <a:ext cx="151031" cy="617"/>
          </a:xfrm>
          <a:prstGeom prst="line">
            <a:avLst/>
          </a:prstGeom>
          <a:ln w="12700">
            <a:solidFill>
              <a:schemeClr val="tx2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>
            <a:off x="333859" y="3864174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1555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fpy_week_month.py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1"/>
            <a:ext cx="6899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fpy_week_month.py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計算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每周、每月的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累積良率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FAIL_result.csv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，利用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pass 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的資料來計算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weekly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、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monthly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的累積良</a:t>
            </a:r>
            <a:r>
              <a:rPr lang="zh-TW" alt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率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6" y="1330716"/>
            <a:ext cx="4368359" cy="3500138"/>
          </a:xfrm>
          <a:prstGeom prst="rect">
            <a:avLst/>
          </a:prstGeom>
        </p:spPr>
      </p:pic>
      <p:sp>
        <p:nvSpPr>
          <p:cNvPr id="34" name="圓角矩形 33"/>
          <p:cNvSpPr/>
          <p:nvPr/>
        </p:nvSpPr>
        <p:spPr>
          <a:xfrm>
            <a:off x="246755" y="1096914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775592" y="1857849"/>
            <a:ext cx="3826163" cy="112194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775591" y="3028157"/>
            <a:ext cx="3826164" cy="112194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900" dirty="0">
              <a:solidFill>
                <a:schemeClr val="tx1"/>
              </a:solidFill>
            </a:endParaRPr>
          </a:p>
        </p:txBody>
      </p:sp>
      <p:cxnSp>
        <p:nvCxnSpPr>
          <p:cNvPr id="47" name="直線接點 46"/>
          <p:cNvCxnSpPr>
            <a:stCxn id="37" idx="3"/>
          </p:cNvCxnSpPr>
          <p:nvPr/>
        </p:nvCxnSpPr>
        <p:spPr>
          <a:xfrm flipV="1">
            <a:off x="4601755" y="2057400"/>
            <a:ext cx="727891" cy="153172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5594174" y="2859755"/>
            <a:ext cx="2979794" cy="2142765"/>
            <a:chOff x="5510667" y="2777894"/>
            <a:chExt cx="2979794" cy="214276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0667" y="3010690"/>
              <a:ext cx="2979793" cy="90429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0667" y="3962343"/>
              <a:ext cx="2979794" cy="958316"/>
            </a:xfrm>
            <a:prstGeom prst="rect">
              <a:avLst/>
            </a:prstGeom>
          </p:spPr>
        </p:pic>
        <p:sp>
          <p:nvSpPr>
            <p:cNvPr id="52" name="圓角矩形 51"/>
            <p:cNvSpPr/>
            <p:nvPr/>
          </p:nvSpPr>
          <p:spPr>
            <a:xfrm>
              <a:off x="5510667" y="2777894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53" name="圓角矩形 52"/>
            <p:cNvSpPr/>
            <p:nvPr/>
          </p:nvSpPr>
          <p:spPr>
            <a:xfrm>
              <a:off x="5575923" y="3410624"/>
              <a:ext cx="1707306" cy="46438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圓角矩形 53"/>
            <p:cNvSpPr/>
            <p:nvPr/>
          </p:nvSpPr>
          <p:spPr>
            <a:xfrm>
              <a:off x="5614288" y="4406780"/>
              <a:ext cx="1067639" cy="46438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圓角矩形 56"/>
          <p:cNvSpPr/>
          <p:nvPr/>
        </p:nvSpPr>
        <p:spPr>
          <a:xfrm>
            <a:off x="2510466" y="4325347"/>
            <a:ext cx="2937658" cy="380385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>
                <a:solidFill>
                  <a:srgbClr val="0000FF"/>
                </a:solidFill>
              </a:rPr>
              <a:t>工廠</a:t>
            </a:r>
            <a:r>
              <a:rPr lang="zh-TW" altLang="en-US" sz="700" dirty="0" smtClean="0">
                <a:solidFill>
                  <a:srgbClr val="0000FF"/>
                </a:solidFill>
              </a:rPr>
              <a:t>列表</a:t>
            </a:r>
            <a:r>
              <a:rPr lang="en-US" altLang="zh-TW" sz="700" dirty="0" smtClean="0">
                <a:solidFill>
                  <a:srgbClr val="0000FF"/>
                </a:solidFill>
              </a:rPr>
              <a:t>:</a:t>
            </a:r>
            <a:r>
              <a:rPr lang="zh-TW" altLang="en-US" sz="700" dirty="0" smtClean="0">
                <a:solidFill>
                  <a:srgbClr val="0000FF"/>
                </a:solidFill>
              </a:rPr>
              <a:t> 如</a:t>
            </a:r>
            <a:r>
              <a:rPr lang="zh-TW" altLang="en-US" sz="700" dirty="0">
                <a:solidFill>
                  <a:srgbClr val="0000FF"/>
                </a:solidFill>
              </a:rPr>
              <a:t>後續</a:t>
            </a:r>
            <a:r>
              <a:rPr lang="zh-TW" altLang="en-US" sz="700" dirty="0" smtClean="0">
                <a:solidFill>
                  <a:srgbClr val="0000FF"/>
                </a:solidFill>
              </a:rPr>
              <a:t>有新工廠可直接加入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(shift day): </a:t>
            </a:r>
            <a:r>
              <a:rPr lang="zh-TW" altLang="en-US" sz="700" dirty="0" smtClean="0">
                <a:solidFill>
                  <a:srgbClr val="0000FF"/>
                </a:solidFill>
              </a:rPr>
              <a:t>每次程式同時運行包含前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>
                <a:solidFill>
                  <a:srgbClr val="0000FF"/>
                </a:solidFill>
              </a:rPr>
              <a:t>天</a:t>
            </a:r>
            <a:r>
              <a:rPr lang="zh-TW" altLang="en-US" sz="700" dirty="0" smtClean="0">
                <a:solidFill>
                  <a:srgbClr val="0000FF"/>
                </a:solidFill>
              </a:rPr>
              <a:t>的數據</a:t>
            </a:r>
            <a:endParaRPr lang="en-US" altLang="zh-TW" sz="700" dirty="0" smtClean="0">
              <a:solidFill>
                <a:srgbClr val="0000FF"/>
              </a:solidFill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1376484" y="4421660"/>
            <a:ext cx="1081450" cy="133961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582647" y="4357082"/>
            <a:ext cx="647787" cy="81448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448124" y="1839920"/>
            <a:ext cx="3290015" cy="496660"/>
          </a:xfrm>
          <a:prstGeom prst="accentBorderCallout1">
            <a:avLst>
              <a:gd name="adj1" fmla="val 44129"/>
              <a:gd name="adj2" fmla="val -2973"/>
              <a:gd name="adj3" fmla="val 121706"/>
              <a:gd name="adj4" fmla="val -2562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>
                <a:solidFill>
                  <a:schemeClr val="tx1"/>
                </a:solidFill>
              </a:rPr>
              <a:t>計算</a:t>
            </a:r>
            <a:r>
              <a:rPr lang="en-US" altLang="zh-TW" sz="900">
                <a:solidFill>
                  <a:schemeClr val="tx1"/>
                </a:solidFill>
              </a:rPr>
              <a:t>weekly / monthly</a:t>
            </a:r>
            <a:r>
              <a:rPr lang="zh-TW" altLang="en-US" sz="900">
                <a:solidFill>
                  <a:schemeClr val="tx1"/>
                </a:solidFill>
              </a:rPr>
              <a:t>的累積良率，每天執行一次程式，主要用於週報</a:t>
            </a:r>
            <a:r>
              <a:rPr lang="en-US" altLang="zh-TW" sz="900">
                <a:solidFill>
                  <a:schemeClr val="tx1"/>
                </a:solidFill>
              </a:rPr>
              <a:t>&amp;</a:t>
            </a:r>
            <a:r>
              <a:rPr lang="zh-TW" altLang="en-US" sz="900">
                <a:solidFill>
                  <a:schemeClr val="tx1"/>
                </a:solidFill>
              </a:rPr>
              <a:t>日報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2280694" y="4177397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9610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production.py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1"/>
            <a:ext cx="6899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production.py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計算工廠產能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335" y="744333"/>
            <a:ext cx="6798825" cy="29795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資料來源為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INFO.csv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，主要計算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daily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&amp;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hourly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總產能。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56" name="圓角矩形 55"/>
          <p:cNvSpPr/>
          <p:nvPr/>
        </p:nvSpPr>
        <p:spPr>
          <a:xfrm>
            <a:off x="8582901" y="3838705"/>
            <a:ext cx="468131" cy="381585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zh-TW" altLang="en-US" sz="900" dirty="0" smtClean="0">
                <a:solidFill>
                  <a:schemeClr val="tx2"/>
                </a:solidFill>
              </a:rPr>
              <a:t>產能數量</a:t>
            </a:r>
            <a:endParaRPr lang="zh-TW" altLang="en-US" sz="900" dirty="0">
              <a:solidFill>
                <a:schemeClr val="tx2"/>
              </a:solidFill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5591286" y="3366541"/>
            <a:ext cx="3065562" cy="1605509"/>
            <a:chOff x="5591286" y="3366541"/>
            <a:chExt cx="3065562" cy="1605509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1287" y="3614444"/>
              <a:ext cx="2892314" cy="717103"/>
            </a:xfrm>
            <a:prstGeom prst="rect">
              <a:avLst/>
            </a:prstGeom>
          </p:spPr>
        </p:pic>
        <p:sp>
          <p:nvSpPr>
            <p:cNvPr id="48" name="圓角矩形 47"/>
            <p:cNvSpPr/>
            <p:nvPr/>
          </p:nvSpPr>
          <p:spPr>
            <a:xfrm>
              <a:off x="5591286" y="3366541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51" name="圓角矩形 50"/>
            <p:cNvSpPr/>
            <p:nvPr/>
          </p:nvSpPr>
          <p:spPr>
            <a:xfrm>
              <a:off x="5591286" y="4336216"/>
              <a:ext cx="2892315" cy="63583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600"/>
                </a:lnSpc>
              </a:pPr>
              <a:r>
                <a:rPr lang="zh-TW" altLang="en-US" sz="900" dirty="0">
                  <a:solidFill>
                    <a:schemeClr val="tx1"/>
                  </a:solidFill>
                </a:rPr>
                <a:t>產能主要以</a:t>
              </a:r>
              <a:r>
                <a:rPr lang="en-US" altLang="zh-TW" sz="900" dirty="0">
                  <a:solidFill>
                    <a:schemeClr val="tx1"/>
                  </a:solidFill>
                </a:rPr>
                <a:t>INFO.csv</a:t>
              </a:r>
              <a:r>
                <a:rPr lang="zh-TW" altLang="en-US" sz="900" dirty="0">
                  <a:solidFill>
                    <a:schemeClr val="tx1"/>
                  </a:solidFill>
                </a:rPr>
                <a:t>有多少筆做為產能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數量，理論上產能與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Final-Check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數量差不多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(</a:t>
              </a:r>
              <a:r>
                <a:rPr lang="zh-TW" altLang="en-US" sz="900" dirty="0">
                  <a:solidFill>
                    <a:schemeClr val="tx1"/>
                  </a:solidFill>
                </a:rPr>
                <a:t>僅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有少數差異，為工廠端資料寫入差異</a:t>
              </a:r>
              <a:r>
                <a:rPr lang="en-US" altLang="zh-TW" sz="900" dirty="0" smtClean="0">
                  <a:solidFill>
                    <a:schemeClr val="tx1"/>
                  </a:solidFill>
                </a:rPr>
                <a:t>)</a:t>
              </a:r>
              <a:r>
                <a:rPr lang="zh-TW" altLang="en-US" sz="900" dirty="0" smtClean="0">
                  <a:solidFill>
                    <a:schemeClr val="tx1"/>
                  </a:solidFill>
                </a:rPr>
                <a:t>，可依此來互相比對。</a:t>
              </a:r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右大括弧 32"/>
            <p:cNvSpPr/>
            <p:nvPr/>
          </p:nvSpPr>
          <p:spPr>
            <a:xfrm>
              <a:off x="8508954" y="3727450"/>
              <a:ext cx="147894" cy="604097"/>
            </a:xfrm>
            <a:prstGeom prst="rightBrac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5589467" y="2282876"/>
            <a:ext cx="2630872" cy="911194"/>
            <a:chOff x="3695369" y="3672303"/>
            <a:chExt cx="2630872" cy="911194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7075"/>
            <a:stretch/>
          </p:blipFill>
          <p:spPr>
            <a:xfrm>
              <a:off x="3695369" y="4057113"/>
              <a:ext cx="1165809" cy="522180"/>
            </a:xfrm>
            <a:prstGeom prst="rect">
              <a:avLst/>
            </a:prstGeom>
          </p:spPr>
        </p:pic>
        <p:sp>
          <p:nvSpPr>
            <p:cNvPr id="46" name="圓角矩形 45"/>
            <p:cNvSpPr/>
            <p:nvPr/>
          </p:nvSpPr>
          <p:spPr>
            <a:xfrm>
              <a:off x="3697188" y="3672303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0315"/>
            <a:stretch/>
          </p:blipFill>
          <p:spPr>
            <a:xfrm>
              <a:off x="4999343" y="3757105"/>
              <a:ext cx="1326898" cy="826392"/>
            </a:xfrm>
            <a:prstGeom prst="rect">
              <a:avLst/>
            </a:prstGeom>
          </p:spPr>
        </p:pic>
      </p:grpSp>
      <p:grpSp>
        <p:nvGrpSpPr>
          <p:cNvPr id="6" name="群組 5"/>
          <p:cNvGrpSpPr/>
          <p:nvPr/>
        </p:nvGrpSpPr>
        <p:grpSpPr>
          <a:xfrm>
            <a:off x="233396" y="1135014"/>
            <a:ext cx="6305347" cy="3626345"/>
            <a:chOff x="233396" y="1135014"/>
            <a:chExt cx="6305347" cy="3626345"/>
          </a:xfrm>
        </p:grpSpPr>
        <p:grpSp>
          <p:nvGrpSpPr>
            <p:cNvPr id="49" name="群組 48"/>
            <p:cNvGrpSpPr/>
            <p:nvPr/>
          </p:nvGrpSpPr>
          <p:grpSpPr>
            <a:xfrm>
              <a:off x="233396" y="1135014"/>
              <a:ext cx="6305347" cy="3626345"/>
              <a:chOff x="233396" y="1135014"/>
              <a:chExt cx="6305347" cy="3626345"/>
            </a:xfrm>
          </p:grpSpPr>
          <p:sp>
            <p:nvSpPr>
              <p:cNvPr id="22" name="圓角矩形 21"/>
              <p:cNvSpPr/>
              <p:nvPr/>
            </p:nvSpPr>
            <p:spPr>
              <a:xfrm>
                <a:off x="246755" y="1135014"/>
                <a:ext cx="1129729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rgbClr val="00B050"/>
                    </a:solidFill>
                  </a:rPr>
                  <a:t>Code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說明</a:t>
                </a:r>
                <a:r>
                  <a:rPr lang="en-US" altLang="zh-TW" sz="900" dirty="0" smtClean="0">
                    <a:solidFill>
                      <a:srgbClr val="00B050"/>
                    </a:solidFill>
                  </a:rPr>
                  <a:t>&amp;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維護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396" y="1400478"/>
                <a:ext cx="5273497" cy="3005588"/>
              </a:xfrm>
              <a:prstGeom prst="rect">
                <a:avLst/>
              </a:prstGeom>
            </p:spPr>
          </p:pic>
          <p:sp>
            <p:nvSpPr>
              <p:cNvPr id="27" name="圓角矩形 26"/>
              <p:cNvSpPr/>
              <p:nvPr/>
            </p:nvSpPr>
            <p:spPr>
              <a:xfrm>
                <a:off x="4999310" y="1227733"/>
                <a:ext cx="1539433" cy="347067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alpha val="20000"/>
                    </a:schemeClr>
                  </a:gs>
                </a:gsLst>
                <a:lin ang="2700000" scaled="0"/>
              </a:gradFill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zh-TW" altLang="en-US" sz="900" dirty="0">
                    <a:solidFill>
                      <a:schemeClr val="tx1"/>
                    </a:solidFill>
                  </a:rPr>
                  <a:t>計算每小時各</a:t>
                </a:r>
                <a:r>
                  <a:rPr lang="en-US" altLang="zh-TW" sz="900" dirty="0">
                    <a:solidFill>
                      <a:schemeClr val="tx1"/>
                    </a:solidFill>
                  </a:rPr>
                  <a:t>Model</a:t>
                </a:r>
                <a:r>
                  <a:rPr lang="zh-TW" altLang="en-US" sz="900" dirty="0">
                    <a:solidFill>
                      <a:schemeClr val="tx1"/>
                    </a:solidFill>
                  </a:rPr>
                  <a:t>產能</a:t>
                </a: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4999310" y="1678839"/>
                <a:ext cx="1539433" cy="347067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alpha val="20000"/>
                    </a:schemeClr>
                  </a:gs>
                </a:gsLst>
                <a:lin ang="2700000" scaled="0"/>
              </a:gradFill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zh-TW" altLang="en-US" sz="900" dirty="0">
                    <a:solidFill>
                      <a:schemeClr val="tx1"/>
                    </a:solidFill>
                  </a:rPr>
                  <a:t>計算每天各</a:t>
                </a:r>
                <a:r>
                  <a:rPr lang="en-US" altLang="zh-TW" sz="900" dirty="0">
                    <a:solidFill>
                      <a:schemeClr val="tx1"/>
                    </a:solidFill>
                  </a:rPr>
                  <a:t>Model</a:t>
                </a:r>
                <a:r>
                  <a:rPr lang="zh-TW" altLang="en-US" sz="900" dirty="0">
                    <a:solidFill>
                      <a:schemeClr val="tx1"/>
                    </a:solidFill>
                  </a:rPr>
                  <a:t>產能</a:t>
                </a:r>
              </a:p>
            </p:txBody>
          </p:sp>
          <p:cxnSp>
            <p:nvCxnSpPr>
              <p:cNvPr id="29" name="直線接點 28"/>
              <p:cNvCxnSpPr/>
              <p:nvPr/>
            </p:nvCxnSpPr>
            <p:spPr>
              <a:xfrm>
                <a:off x="1079233" y="1551318"/>
                <a:ext cx="257201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>
                <a:off x="1066533" y="1811668"/>
                <a:ext cx="2572017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>
                <a:endCxn id="27" idx="1"/>
              </p:cNvCxnSpPr>
              <p:nvPr/>
            </p:nvCxnSpPr>
            <p:spPr>
              <a:xfrm flipV="1">
                <a:off x="3651250" y="1401267"/>
                <a:ext cx="1348060" cy="150052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>
                <a:endCxn id="28" idx="1"/>
              </p:cNvCxnSpPr>
              <p:nvPr/>
            </p:nvCxnSpPr>
            <p:spPr>
              <a:xfrm>
                <a:off x="3638550" y="1811668"/>
                <a:ext cx="1360760" cy="40705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圓角矩形 40"/>
              <p:cNvSpPr/>
              <p:nvPr/>
            </p:nvSpPr>
            <p:spPr>
              <a:xfrm>
                <a:off x="1949716" y="3300486"/>
                <a:ext cx="1815834" cy="160264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圓角矩形 43"/>
              <p:cNvSpPr/>
              <p:nvPr/>
            </p:nvSpPr>
            <p:spPr>
              <a:xfrm>
                <a:off x="901966" y="3441699"/>
                <a:ext cx="1041400" cy="172745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" name="圓角矩形 44"/>
              <p:cNvSpPr/>
              <p:nvPr/>
            </p:nvSpPr>
            <p:spPr>
              <a:xfrm>
                <a:off x="941972" y="4380974"/>
                <a:ext cx="2937658" cy="380385"/>
              </a:xfrm>
              <a:prstGeom prst="roundRect">
                <a:avLst>
                  <a:gd name="adj" fmla="val 15364"/>
                </a:avLst>
              </a:prstGeom>
              <a:solidFill>
                <a:srgbClr val="FFFFCC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700" dirty="0" smtClean="0">
                    <a:solidFill>
                      <a:srgbClr val="0000FF"/>
                    </a:solidFill>
                  </a:rPr>
                  <a:t>程式維護可調整部分包含</a:t>
                </a:r>
                <a:endParaRPr lang="en-US" altLang="zh-TW" sz="700" dirty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>
                    <a:solidFill>
                      <a:srgbClr val="0000FF"/>
                    </a:solidFill>
                  </a:rPr>
                  <a:t>工廠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列表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: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 如</a:t>
                </a:r>
                <a:r>
                  <a:rPr lang="zh-TW" altLang="en-US" sz="700" dirty="0">
                    <a:solidFill>
                      <a:srgbClr val="0000FF"/>
                    </a:solidFill>
                  </a:rPr>
                  <a:t>後續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有新工廠可直接加入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  <a:p>
                <a:pPr marL="176213" indent="-176213">
                  <a:buAutoNum type="arabicPeriod"/>
                </a:pP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時間區間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(hour range): 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每次程式同時運行包含前</a:t>
                </a:r>
                <a:r>
                  <a:rPr lang="en-US" altLang="zh-TW" sz="700" dirty="0" smtClean="0">
                    <a:solidFill>
                      <a:srgbClr val="0000FF"/>
                    </a:solidFill>
                  </a:rPr>
                  <a:t>n</a:t>
                </a:r>
                <a:r>
                  <a:rPr lang="zh-TW" altLang="en-US" sz="700" dirty="0" smtClean="0">
                    <a:solidFill>
                      <a:srgbClr val="0000FF"/>
                    </a:solidFill>
                  </a:rPr>
                  <a:t>小時的數據</a:t>
                </a:r>
                <a:endParaRPr lang="en-US" altLang="zh-TW" sz="700" dirty="0" smtClean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31" name="橢圓 30"/>
            <p:cNvSpPr/>
            <p:nvPr/>
          </p:nvSpPr>
          <p:spPr>
            <a:xfrm>
              <a:off x="647829" y="4239298"/>
              <a:ext cx="588285" cy="1938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 smtClean="0"/>
                <a:t>維護</a:t>
              </a:r>
              <a:endParaRPr lang="zh-TW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3817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wip.py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2585"/>
            <a:ext cx="6899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wip.py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呈現維修板數量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335" y="744333"/>
            <a:ext cx="6798825" cy="525667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目前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WIP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僅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CDE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有穩定資料，且格式不同於其他工廠，後續或可溝通討論統一格式。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因為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WIP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資料目前為工廠端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提供，且時間點不穩定，故系統端這邊仍需要手動跑程式，可以每天或兩天跑一次即可。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1" name="群組 60"/>
          <p:cNvGrpSpPr/>
          <p:nvPr/>
        </p:nvGrpSpPr>
        <p:grpSpPr>
          <a:xfrm>
            <a:off x="4991395" y="1395364"/>
            <a:ext cx="3657305" cy="1513097"/>
            <a:chOff x="3683295" y="2411439"/>
            <a:chExt cx="3657305" cy="1513097"/>
          </a:xfrm>
        </p:grpSpPr>
        <p:sp>
          <p:nvSpPr>
            <p:cNvPr id="52" name="圓角矩形 51"/>
            <p:cNvSpPr/>
            <p:nvPr/>
          </p:nvSpPr>
          <p:spPr>
            <a:xfrm>
              <a:off x="3683295" y="2411439"/>
              <a:ext cx="947457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900" dirty="0" smtClean="0">
                  <a:solidFill>
                    <a:srgbClr val="00B050"/>
                  </a:solidFill>
                </a:rPr>
                <a:t>資料來源格式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3683295" y="2528711"/>
              <a:ext cx="2094375" cy="1395825"/>
              <a:chOff x="6153151" y="1565039"/>
              <a:chExt cx="2094375" cy="1395825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151" y="1782424"/>
                <a:ext cx="2094375" cy="1178440"/>
              </a:xfrm>
              <a:prstGeom prst="rect">
                <a:avLst/>
              </a:prstGeom>
            </p:spPr>
          </p:pic>
          <p:sp>
            <p:nvSpPr>
              <p:cNvPr id="53" name="圓角矩形 52"/>
              <p:cNvSpPr/>
              <p:nvPr/>
            </p:nvSpPr>
            <p:spPr>
              <a:xfrm>
                <a:off x="6156130" y="1565039"/>
                <a:ext cx="883420" cy="299284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chemeClr val="tx1"/>
                    </a:solidFill>
                  </a:rPr>
                  <a:t>CDE</a:t>
                </a:r>
                <a:r>
                  <a:rPr lang="zh-TW" altLang="en-US" sz="9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900" dirty="0" smtClean="0">
                    <a:solidFill>
                      <a:schemeClr val="tx1"/>
                    </a:solidFill>
                  </a:rPr>
                  <a:t>format</a:t>
                </a:r>
                <a:endParaRPr lang="zh-TW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5843845" y="2528711"/>
              <a:ext cx="1496755" cy="1325100"/>
              <a:chOff x="6057490" y="3207382"/>
              <a:chExt cx="1496755" cy="1325100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3151" y="3454388"/>
                <a:ext cx="1004308" cy="1078094"/>
              </a:xfrm>
              <a:prstGeom prst="rect">
                <a:avLst/>
              </a:prstGeom>
            </p:spPr>
          </p:pic>
          <p:sp>
            <p:nvSpPr>
              <p:cNvPr id="54" name="圓角矩形 53"/>
              <p:cNvSpPr/>
              <p:nvPr/>
            </p:nvSpPr>
            <p:spPr>
              <a:xfrm>
                <a:off x="6057490" y="3207382"/>
                <a:ext cx="1496755" cy="299284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smtClean="0">
                    <a:solidFill>
                      <a:schemeClr val="tx1"/>
                    </a:solidFill>
                  </a:rPr>
                  <a:t>FLEX &amp; </a:t>
                </a:r>
                <a:r>
                  <a:rPr lang="en-US" altLang="zh-TW" sz="900" dirty="0" err="1" smtClean="0">
                    <a:solidFill>
                      <a:schemeClr val="tx1"/>
                    </a:solidFill>
                  </a:rPr>
                  <a:t>TwoWing</a:t>
                </a:r>
                <a:r>
                  <a:rPr lang="zh-TW" altLang="en-US" sz="9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900" dirty="0" smtClean="0">
                    <a:solidFill>
                      <a:schemeClr val="tx1"/>
                    </a:solidFill>
                  </a:rPr>
                  <a:t>format</a:t>
                </a:r>
                <a:endParaRPr lang="zh-TW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4" name="群組 63"/>
          <p:cNvGrpSpPr/>
          <p:nvPr/>
        </p:nvGrpSpPr>
        <p:grpSpPr>
          <a:xfrm>
            <a:off x="4483737" y="2981376"/>
            <a:ext cx="3677113" cy="1856044"/>
            <a:chOff x="4483737" y="3146476"/>
            <a:chExt cx="3677113" cy="1856044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3737" y="3394870"/>
              <a:ext cx="3677113" cy="1607650"/>
            </a:xfrm>
            <a:prstGeom prst="rect">
              <a:avLst/>
            </a:prstGeom>
          </p:spPr>
        </p:pic>
        <p:sp>
          <p:nvSpPr>
            <p:cNvPr id="63" name="圓角矩形 62"/>
            <p:cNvSpPr/>
            <p:nvPr/>
          </p:nvSpPr>
          <p:spPr>
            <a:xfrm>
              <a:off x="4499086" y="3146476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233396" y="1395364"/>
            <a:ext cx="4361213" cy="2938777"/>
            <a:chOff x="233396" y="1395364"/>
            <a:chExt cx="4361213" cy="293877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396" y="1636373"/>
              <a:ext cx="3273836" cy="2261812"/>
            </a:xfrm>
            <a:prstGeom prst="rect">
              <a:avLst/>
            </a:prstGeom>
          </p:spPr>
        </p:pic>
        <p:sp>
          <p:nvSpPr>
            <p:cNvPr id="34" name="圓角矩形 33"/>
            <p:cNvSpPr/>
            <p:nvPr/>
          </p:nvSpPr>
          <p:spPr>
            <a:xfrm>
              <a:off x="246755" y="1395364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2573610" y="1453756"/>
              <a:ext cx="2020999" cy="34706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針對</a:t>
              </a:r>
              <a:r>
                <a:rPr lang="en-US" altLang="zh-TW" sz="900" dirty="0">
                  <a:solidFill>
                    <a:schemeClr val="tx1"/>
                  </a:solidFill>
                </a:rPr>
                <a:t>CDE</a:t>
              </a:r>
              <a:r>
                <a:rPr lang="zh-TW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>
                  <a:solidFill>
                    <a:schemeClr val="tx1"/>
                  </a:solidFill>
                </a:rPr>
                <a:t>WIP</a:t>
              </a:r>
              <a:r>
                <a:rPr lang="zh-TW" altLang="en-US" sz="900" dirty="0">
                  <a:solidFill>
                    <a:schemeClr val="tx1"/>
                  </a:solidFill>
                </a:rPr>
                <a:t>表格處理</a:t>
              </a: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2567260" y="1904606"/>
              <a:ext cx="2020999" cy="34706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2700000" scaled="0"/>
            </a:gra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altLang="en-US" sz="900" dirty="0">
                  <a:solidFill>
                    <a:schemeClr val="tx1"/>
                  </a:solidFill>
                </a:rPr>
                <a:t>針對</a:t>
              </a:r>
              <a:r>
                <a:rPr lang="en-US" altLang="zh-TW" sz="900" dirty="0">
                  <a:solidFill>
                    <a:schemeClr val="tx1"/>
                  </a:solidFill>
                </a:rPr>
                <a:t>FLEX</a:t>
              </a:r>
              <a:r>
                <a:rPr lang="zh-TW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>
                  <a:solidFill>
                    <a:schemeClr val="tx1"/>
                  </a:solidFill>
                </a:rPr>
                <a:t>&amp;</a:t>
              </a:r>
              <a:r>
                <a:rPr lang="zh-TW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 err="1">
                  <a:solidFill>
                    <a:schemeClr val="tx1"/>
                  </a:solidFill>
                </a:rPr>
                <a:t>TwoWing</a:t>
              </a:r>
              <a:r>
                <a:rPr lang="zh-TW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zh-TW" sz="900" dirty="0">
                  <a:solidFill>
                    <a:schemeClr val="tx1"/>
                  </a:solidFill>
                </a:rPr>
                <a:t>WIP</a:t>
              </a:r>
              <a:r>
                <a:rPr lang="zh-TW" altLang="en-US" sz="900" dirty="0">
                  <a:solidFill>
                    <a:schemeClr val="tx1"/>
                  </a:solidFill>
                </a:rPr>
                <a:t>表格處理</a:t>
              </a:r>
            </a:p>
          </p:txBody>
        </p:sp>
        <p:cxnSp>
          <p:nvCxnSpPr>
            <p:cNvPr id="42" name="直線接點 41"/>
            <p:cNvCxnSpPr/>
            <p:nvPr/>
          </p:nvCxnSpPr>
          <p:spPr>
            <a:xfrm flipV="1">
              <a:off x="933183" y="1739900"/>
              <a:ext cx="489217" cy="826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933183" y="1981200"/>
              <a:ext cx="711467" cy="826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>
              <a:endCxn id="36" idx="1"/>
            </p:cNvCxnSpPr>
            <p:nvPr/>
          </p:nvCxnSpPr>
          <p:spPr>
            <a:xfrm flipV="1">
              <a:off x="1422400" y="1627290"/>
              <a:ext cx="1151210" cy="11261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>
              <a:endCxn id="37" idx="1"/>
            </p:cNvCxnSpPr>
            <p:nvPr/>
          </p:nvCxnSpPr>
          <p:spPr>
            <a:xfrm>
              <a:off x="1644650" y="1981200"/>
              <a:ext cx="922610" cy="9694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圓角矩形 64"/>
            <p:cNvSpPr/>
            <p:nvPr/>
          </p:nvSpPr>
          <p:spPr>
            <a:xfrm>
              <a:off x="719766" y="3953756"/>
              <a:ext cx="2144084" cy="380385"/>
            </a:xfrm>
            <a:prstGeom prst="roundRect">
              <a:avLst>
                <a:gd name="adj" fmla="val 15364"/>
              </a:avLst>
            </a:prstGeom>
            <a:solidFill>
              <a:srgbClr val="FF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圓角矩形 65"/>
            <p:cNvSpPr/>
            <p:nvPr/>
          </p:nvSpPr>
          <p:spPr>
            <a:xfrm>
              <a:off x="1995760" y="3155869"/>
              <a:ext cx="1166540" cy="133431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533" y="2543823"/>
            <a:ext cx="611922" cy="320531"/>
          </a:xfrm>
          <a:prstGeom prst="rect">
            <a:avLst/>
          </a:prstGeom>
        </p:spPr>
      </p:pic>
      <p:sp>
        <p:nvSpPr>
          <p:cNvPr id="35" name="橢圓 34"/>
          <p:cNvSpPr/>
          <p:nvPr/>
        </p:nvSpPr>
        <p:spPr>
          <a:xfrm>
            <a:off x="517476" y="3820865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6627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fpy_q_cde.py(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參考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60133"/>
            <a:ext cx="6899798" cy="315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fpy_q_CDE</a:t>
            </a:r>
            <a:r>
              <a:rPr lang="en-US" altLang="zh-TW" sz="1100" dirty="0" smtClean="0">
                <a:solidFill>
                  <a:srgbClr val="002060"/>
                </a:solidFill>
              </a:rPr>
              <a:t>.py</a:t>
            </a:r>
            <a:r>
              <a:rPr lang="zh-TW" altLang="en-US" sz="1100" dirty="0" smtClean="0">
                <a:solidFill>
                  <a:srgbClr val="002060"/>
                </a:solidFill>
              </a:rPr>
              <a:t>用於</a:t>
            </a:r>
            <a:r>
              <a:rPr lang="en-US" altLang="zh-TW" sz="1100" dirty="0" smtClean="0">
                <a:solidFill>
                  <a:srgbClr val="002060"/>
                </a:solidFill>
              </a:rPr>
              <a:t>final pass yield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335" y="710461"/>
            <a:ext cx="7412644" cy="569466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Final pass yield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主要用於重測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最多三次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後的良率，只要重測有過就不會記錄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，反映出貨良率。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(First pass yield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則包含所有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數量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目前主要由工廠端手動放置於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CBN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FTP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，故如果工廠端未能放置則會沒有資料，未來可考慮與工廠端溝通更為自動化方式。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圓角矩形 30"/>
          <p:cNvSpPr/>
          <p:nvPr/>
        </p:nvSpPr>
        <p:spPr>
          <a:xfrm>
            <a:off x="246755" y="1395364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5336696" y="1395364"/>
            <a:ext cx="947457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zh-TW" altLang="en-US" sz="900" dirty="0" smtClean="0">
                <a:solidFill>
                  <a:srgbClr val="00B050"/>
                </a:solidFill>
              </a:rPr>
              <a:t>資料來源格式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5315864" y="1634942"/>
            <a:ext cx="3770073" cy="1816218"/>
            <a:chOff x="5315864" y="1634942"/>
            <a:chExt cx="3770073" cy="1816218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5864" y="1634942"/>
              <a:ext cx="3757797" cy="1816218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556738" y="1969478"/>
              <a:ext cx="198227" cy="727153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srgbClr val="0000FF"/>
                  </a:solidFill>
                </a:rPr>
                <a:t>機種名</a:t>
              </a:r>
              <a:endParaRPr lang="zh-TW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556737" y="2686772"/>
              <a:ext cx="198227" cy="727153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srgbClr val="0000FF"/>
                  </a:solidFill>
                </a:rPr>
                <a:t>機種名</a:t>
              </a:r>
              <a:endParaRPr lang="zh-TW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754964" y="1969479"/>
              <a:ext cx="294144" cy="703384"/>
            </a:xfrm>
            <a:prstGeom prst="rect">
              <a:avLst/>
            </a:prstGeom>
            <a:solidFill>
              <a:schemeClr val="tx2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srgbClr val="0000FF"/>
                  </a:solidFill>
                </a:rPr>
                <a:t>工站</a:t>
              </a:r>
              <a:endParaRPr lang="zh-TW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761359" y="2686771"/>
              <a:ext cx="294144" cy="727841"/>
            </a:xfrm>
            <a:prstGeom prst="rect">
              <a:avLst/>
            </a:prstGeom>
            <a:solidFill>
              <a:schemeClr val="tx2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srgbClr val="0000FF"/>
                  </a:solidFill>
                </a:rPr>
                <a:t>工站</a:t>
              </a:r>
              <a:endParaRPr lang="zh-TW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243675" y="1969479"/>
              <a:ext cx="694255" cy="703383"/>
            </a:xfrm>
            <a:prstGeom prst="rect">
              <a:avLst/>
            </a:pr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 smtClean="0">
                  <a:solidFill>
                    <a:srgbClr val="0000FF"/>
                  </a:solidFill>
                </a:rPr>
                <a:t>月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Pass/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Fail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數量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/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良率</a:t>
              </a:r>
              <a:endParaRPr lang="zh-TW" altLang="en-US" sz="800" b="1" dirty="0">
                <a:solidFill>
                  <a:srgbClr val="0000FF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937930" y="1972462"/>
              <a:ext cx="709472" cy="703383"/>
            </a:xfrm>
            <a:prstGeom prst="rect">
              <a:avLst/>
            </a:prstGeom>
            <a:solidFill>
              <a:srgbClr val="00B05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>
                  <a:solidFill>
                    <a:srgbClr val="0000FF"/>
                  </a:solidFill>
                </a:rPr>
                <a:t>週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Pass/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Fail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數量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/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良率</a:t>
              </a:r>
              <a:endParaRPr lang="zh-TW" altLang="en-US" sz="800" b="1" dirty="0">
                <a:solidFill>
                  <a:srgbClr val="0000FF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647402" y="1964565"/>
              <a:ext cx="722875" cy="703383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 smtClean="0">
                  <a:solidFill>
                    <a:srgbClr val="C00000"/>
                  </a:solidFill>
                </a:rPr>
                <a:t>日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Pass/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Fail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數量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/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 良率</a:t>
              </a:r>
              <a:endParaRPr lang="zh-TW" altLang="en-US" sz="800" b="1" dirty="0">
                <a:solidFill>
                  <a:srgbClr val="C00000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363062" y="1960943"/>
              <a:ext cx="722875" cy="703383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" b="1" dirty="0" smtClean="0">
                  <a:solidFill>
                    <a:srgbClr val="C00000"/>
                  </a:solidFill>
                </a:rPr>
                <a:t>日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Pass/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Fail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數量</a:t>
              </a:r>
              <a:r>
                <a:rPr lang="en-US" altLang="zh-TW" sz="800" b="1" dirty="0" smtClean="0">
                  <a:solidFill>
                    <a:srgbClr val="C00000"/>
                  </a:solidFill>
                </a:rPr>
                <a:t>/</a:t>
              </a:r>
              <a:r>
                <a:rPr lang="zh-TW" altLang="en-US" sz="800" b="1" dirty="0" smtClean="0">
                  <a:solidFill>
                    <a:srgbClr val="C00000"/>
                  </a:solidFill>
                </a:rPr>
                <a:t> 良率</a:t>
              </a:r>
              <a:endParaRPr lang="zh-TW" altLang="en-US" sz="8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6238517" y="1380361"/>
            <a:ext cx="296427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 smtClean="0"/>
              <a:t>檔案名</a:t>
            </a:r>
            <a:r>
              <a:rPr lang="en-US" altLang="zh-TW" sz="800" dirty="0" smtClean="0"/>
              <a:t>:</a:t>
            </a:r>
            <a:r>
              <a:rPr lang="zh-TW" altLang="en-US" sz="800" dirty="0" smtClean="0"/>
              <a:t> FPY</a:t>
            </a:r>
            <a:r>
              <a:rPr lang="zh-TW" altLang="en-US" sz="800" dirty="0"/>
              <a:t>-Daily_Weekly _Monthly(SMT)_2021</a:t>
            </a:r>
            <a:r>
              <a:rPr lang="zh-TW" altLang="en-US" sz="800" dirty="0" smtClean="0"/>
              <a:t>.</a:t>
            </a:r>
            <a:r>
              <a:rPr lang="en-US" altLang="zh-TW" sz="800" dirty="0" smtClean="0"/>
              <a:t>XX</a:t>
            </a:r>
            <a:r>
              <a:rPr lang="zh-TW" altLang="en-US" sz="800" dirty="0" smtClean="0"/>
              <a:t>.</a:t>
            </a:r>
            <a:r>
              <a:rPr lang="en-US" altLang="zh-TW" sz="800" dirty="0" smtClean="0"/>
              <a:t>XX.xlsx</a:t>
            </a:r>
            <a:endParaRPr lang="zh-TW" altLang="en-US" sz="8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246755" y="1634942"/>
            <a:ext cx="5082892" cy="3298222"/>
            <a:chOff x="246755" y="1634942"/>
            <a:chExt cx="5082892" cy="329822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755" y="1634942"/>
              <a:ext cx="5035732" cy="3298222"/>
            </a:xfrm>
            <a:prstGeom prst="rect">
              <a:avLst/>
            </a:prstGeom>
          </p:spPr>
        </p:pic>
        <p:sp>
          <p:nvSpPr>
            <p:cNvPr id="57" name="圓角矩形 56"/>
            <p:cNvSpPr/>
            <p:nvPr/>
          </p:nvSpPr>
          <p:spPr>
            <a:xfrm>
              <a:off x="808755" y="1990887"/>
              <a:ext cx="3916712" cy="560481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8" name="圓角矩形 57"/>
            <p:cNvSpPr/>
            <p:nvPr/>
          </p:nvSpPr>
          <p:spPr>
            <a:xfrm>
              <a:off x="808755" y="2627072"/>
              <a:ext cx="3916712" cy="71080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9" name="圓角矩形 58"/>
            <p:cNvSpPr/>
            <p:nvPr/>
          </p:nvSpPr>
          <p:spPr>
            <a:xfrm>
              <a:off x="808755" y="3337880"/>
              <a:ext cx="4473732" cy="76732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187788" y="1990887"/>
              <a:ext cx="1620957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800" b="1" cap="none" spc="0" dirty="0" smtClean="0">
                  <a:ln w="0"/>
                  <a:solidFill>
                    <a:schemeClr val="tx2"/>
                  </a:solidFill>
                </a:rPr>
                <a:t>時間格式、文件位置等變數設置</a:t>
              </a:r>
              <a:endParaRPr lang="zh-TW" altLang="en-US" sz="800" b="1" cap="none" spc="0" dirty="0">
                <a:ln w="0"/>
                <a:solidFill>
                  <a:schemeClr val="tx2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872225" y="2616164"/>
              <a:ext cx="891590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800" b="1" cap="none" spc="0" dirty="0" smtClean="0">
                  <a:ln w="0"/>
                  <a:solidFill>
                    <a:schemeClr val="tx2"/>
                  </a:solidFill>
                </a:rPr>
                <a:t>從</a:t>
              </a:r>
              <a:r>
                <a:rPr lang="en-US" altLang="zh-TW" sz="800" b="1" cap="none" spc="0" dirty="0" smtClean="0">
                  <a:ln w="0"/>
                  <a:solidFill>
                    <a:schemeClr val="tx2"/>
                  </a:solidFill>
                </a:rPr>
                <a:t>FTP</a:t>
              </a:r>
              <a:r>
                <a:rPr lang="zh-TW" altLang="en-US" sz="800" b="1" cap="none" spc="0" dirty="0" smtClean="0">
                  <a:ln w="0"/>
                  <a:solidFill>
                    <a:schemeClr val="tx2"/>
                  </a:solidFill>
                </a:rPr>
                <a:t>取得資料</a:t>
              </a:r>
              <a:endParaRPr lang="zh-TW" altLang="en-US" sz="800" b="1" cap="none" spc="0" dirty="0">
                <a:ln w="0"/>
                <a:solidFill>
                  <a:schemeClr val="tx2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082245" y="3902826"/>
              <a:ext cx="2247402" cy="21544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TW" altLang="en-US" sz="800" b="1" dirty="0" smtClean="0">
                  <a:ln w="0"/>
                  <a:solidFill>
                    <a:schemeClr val="tx2"/>
                  </a:solidFill>
                </a:rPr>
                <a:t>抓取月</a:t>
              </a:r>
              <a:r>
                <a:rPr lang="en-US" altLang="zh-TW" sz="800" b="1" dirty="0" smtClean="0">
                  <a:ln w="0"/>
                  <a:solidFill>
                    <a:schemeClr val="tx2"/>
                  </a:solidFill>
                </a:rPr>
                <a:t>/</a:t>
              </a:r>
              <a:r>
                <a:rPr lang="zh-TW" altLang="en-US" sz="800" b="1" dirty="0" smtClean="0">
                  <a:ln w="0"/>
                  <a:solidFill>
                    <a:schemeClr val="tx2"/>
                  </a:solidFill>
                </a:rPr>
                <a:t>週</a:t>
              </a:r>
              <a:r>
                <a:rPr lang="en-US" altLang="zh-TW" sz="800" b="1" dirty="0" smtClean="0">
                  <a:ln w="0"/>
                  <a:solidFill>
                    <a:schemeClr val="tx2"/>
                  </a:solidFill>
                </a:rPr>
                <a:t>/</a:t>
              </a:r>
              <a:r>
                <a:rPr lang="zh-TW" altLang="en-US" sz="800" b="1" dirty="0" smtClean="0">
                  <a:ln w="0"/>
                  <a:solidFill>
                    <a:schemeClr val="tx2"/>
                  </a:solidFill>
                </a:rPr>
                <a:t>日的資料，並計算</a:t>
              </a:r>
              <a:r>
                <a:rPr lang="en-US" altLang="zh-TW" sz="800" b="1" dirty="0" smtClean="0">
                  <a:ln w="0"/>
                  <a:solidFill>
                    <a:schemeClr val="tx2"/>
                  </a:solidFill>
                </a:rPr>
                <a:t>Final pass yield</a:t>
              </a:r>
              <a:endParaRPr lang="zh-TW" altLang="en-US" sz="800" b="1" cap="none" spc="0" dirty="0">
                <a:ln w="0"/>
                <a:solidFill>
                  <a:schemeClr val="tx2"/>
                </a:solidFill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5453345" y="3671645"/>
            <a:ext cx="3546963" cy="874230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目前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final pass yield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只有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CDE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提供，其他工廠則未提供，故先以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CDE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之格式進行程式撰寫，後續如有統一格式再進行調整。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目前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FPY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Q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固定每天上午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10:10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執行程式，如果工廠沒有丟資料則需要請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Vic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追蹤。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/>
          <a:srcRect t="86984" r="18024" b="55"/>
          <a:stretch/>
        </p:blipFill>
        <p:spPr>
          <a:xfrm>
            <a:off x="5453345" y="4589605"/>
            <a:ext cx="3546963" cy="1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8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cbn_generic_2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主要用於日報</a:t>
            </a:r>
            <a:r>
              <a:rPr lang="en-US" altLang="zh-TW" sz="1100" dirty="0" smtClean="0">
                <a:solidFill>
                  <a:srgbClr val="002060"/>
                </a:solidFill>
              </a:rPr>
              <a:t>/</a:t>
            </a:r>
            <a:r>
              <a:rPr lang="zh-TW" altLang="en-US" sz="1100" dirty="0" smtClean="0">
                <a:solidFill>
                  <a:srgbClr val="002060"/>
                </a:solidFill>
              </a:rPr>
              <a:t>週報</a:t>
            </a:r>
            <a:r>
              <a:rPr lang="en-US" altLang="zh-TW" sz="1100" dirty="0" smtClean="0">
                <a:solidFill>
                  <a:srgbClr val="002060"/>
                </a:solidFill>
              </a:rPr>
              <a:t>/</a:t>
            </a:r>
            <a:r>
              <a:rPr lang="zh-TW" altLang="en-US" sz="1100" dirty="0" smtClean="0">
                <a:solidFill>
                  <a:srgbClr val="002060"/>
                </a:solidFill>
              </a:rPr>
              <a:t>月報與</a:t>
            </a:r>
            <a:r>
              <a:rPr lang="en-US" altLang="zh-TW" sz="1100" dirty="0" smtClean="0">
                <a:solidFill>
                  <a:srgbClr val="002060"/>
                </a:solidFill>
              </a:rPr>
              <a:t>daily report summary image</a:t>
            </a:r>
            <a:r>
              <a:rPr lang="zh-TW" altLang="en-US" sz="1100" dirty="0" smtClean="0">
                <a:solidFill>
                  <a:srgbClr val="002060"/>
                </a:solidFill>
              </a:rPr>
              <a:t>產生</a:t>
            </a:r>
            <a:r>
              <a:rPr lang="en-US" altLang="zh-TW" sz="1100" dirty="0" smtClean="0">
                <a:solidFill>
                  <a:srgbClr val="002060"/>
                </a:solidFill>
              </a:rPr>
              <a:t>,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，並配合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jenkins</a:t>
            </a:r>
            <a:r>
              <a:rPr lang="zh-TW" altLang="en-US" sz="1100" dirty="0" smtClean="0">
                <a:solidFill>
                  <a:srgbClr val="002060"/>
                </a:solidFill>
              </a:rPr>
              <a:t>完成程式自動化發</a:t>
            </a:r>
            <a:r>
              <a:rPr lang="en-US" altLang="zh-TW" sz="1100" dirty="0" smtClean="0">
                <a:solidFill>
                  <a:srgbClr val="002060"/>
                </a:solidFill>
              </a:rPr>
              <a:t>mail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35709" y="1138952"/>
            <a:ext cx="1793627" cy="894468"/>
            <a:chOff x="-41559" y="1068615"/>
            <a:chExt cx="1793627" cy="894468"/>
          </a:xfrm>
        </p:grpSpPr>
        <p:sp>
          <p:nvSpPr>
            <p:cNvPr id="33" name="矩形 32"/>
            <p:cNvSpPr/>
            <p:nvPr/>
          </p:nvSpPr>
          <p:spPr>
            <a:xfrm>
              <a:off x="57551" y="1182003"/>
              <a:ext cx="1694517" cy="781080"/>
            </a:xfrm>
            <a:prstGeom prst="rect">
              <a:avLst/>
            </a:prstGeom>
            <a:solidFill>
              <a:srgbClr val="00B0F0">
                <a:alpha val="10196"/>
              </a:srgb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IP: 10.118.251.106</a:t>
              </a: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Username: cbn_generic_2</a:t>
              </a: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Password: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zh-TW" alt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-41559" y="1068615"/>
              <a:ext cx="1166979" cy="22677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Server Login</a:t>
              </a:r>
              <a:endParaRPr lang="zh-TW" altLang="en-US" sz="1000" b="1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2292393" y="1138952"/>
            <a:ext cx="4204323" cy="3381890"/>
            <a:chOff x="329313" y="1068615"/>
            <a:chExt cx="4204323" cy="3381890"/>
          </a:xfrm>
        </p:grpSpPr>
        <p:sp>
          <p:nvSpPr>
            <p:cNvPr id="102" name="矩形 101"/>
            <p:cNvSpPr/>
            <p:nvPr/>
          </p:nvSpPr>
          <p:spPr>
            <a:xfrm>
              <a:off x="412441" y="1182003"/>
              <a:ext cx="4121195" cy="3268502"/>
            </a:xfrm>
            <a:prstGeom prst="rect">
              <a:avLst/>
            </a:prstGeom>
            <a:solidFill>
              <a:schemeClr val="tx2">
                <a:alpha val="10196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endParaRPr lang="zh-TW" altLang="en-US" sz="10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03" name="圓角矩形 102"/>
            <p:cNvSpPr/>
            <p:nvPr/>
          </p:nvSpPr>
          <p:spPr>
            <a:xfrm>
              <a:off x="329313" y="1068615"/>
              <a:ext cx="1166979" cy="22677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Folder Tree</a:t>
              </a:r>
              <a:endParaRPr lang="zh-TW" altLang="en-US" sz="1000" b="1" dirty="0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2391509" y="1416091"/>
            <a:ext cx="858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latin typeface="Verdana" panose="020B0604030504040204" pitchFamily="34" charset="0"/>
                <a:ea typeface="Verdana" panose="020B0604030504040204" pitchFamily="34" charset="0"/>
              </a:rPr>
              <a:t>/home/</a:t>
            </a:r>
            <a:r>
              <a:rPr lang="en-US" altLang="zh-TW" sz="9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cbn</a:t>
            </a:r>
            <a:endParaRPr lang="zh-TW" altLang="en-US" sz="900" dirty="0">
              <a:latin typeface="Verdana" panose="020B0604030504040204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956878" y="1697079"/>
            <a:ext cx="13913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cbn_factory_report</a:t>
            </a:r>
            <a:endParaRPr lang="zh-TW" altLang="en-US" sz="900" dirty="0">
              <a:latin typeface="Verdana" panose="020B0604030504040204" pitchFamily="34" charset="0"/>
            </a:endParaRPr>
          </a:p>
        </p:txBody>
      </p:sp>
      <p:cxnSp>
        <p:nvCxnSpPr>
          <p:cNvPr id="45" name="肘形接點 44"/>
          <p:cNvCxnSpPr>
            <a:stCxn id="40" idx="2"/>
            <a:endCxn id="44" idx="1"/>
          </p:cNvCxnSpPr>
          <p:nvPr/>
        </p:nvCxnSpPr>
        <p:spPr>
          <a:xfrm rot="16200000" flipH="1">
            <a:off x="2805921" y="1661538"/>
            <a:ext cx="165572" cy="13634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接點 49"/>
          <p:cNvCxnSpPr>
            <a:stCxn id="44" idx="2"/>
            <a:endCxn id="12" idx="1"/>
          </p:cNvCxnSpPr>
          <p:nvPr/>
        </p:nvCxnSpPr>
        <p:spPr>
          <a:xfrm rot="16200000" flipH="1">
            <a:off x="3214091" y="2366357"/>
            <a:ext cx="1037239" cy="16034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片 7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3272" y="1676314"/>
            <a:ext cx="136811" cy="109592"/>
          </a:xfrm>
          <a:prstGeom prst="rect">
            <a:avLst/>
          </a:prstGeom>
        </p:spPr>
      </p:pic>
      <p:sp>
        <p:nvSpPr>
          <p:cNvPr id="104" name="文字方塊 103"/>
          <p:cNvSpPr txBox="1"/>
          <p:nvPr/>
        </p:nvSpPr>
        <p:spPr>
          <a:xfrm>
            <a:off x="3808066" y="1916706"/>
            <a:ext cx="2362536" cy="216982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</a:rPr>
              <a:t>factory_report_template.py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CDE_daily_report.py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FLEX_daily_report.py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TwoWing_daily_report.py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CDE_weekly_report.py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FLEX_weekly_report.py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TwoWing_weekly_report.py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CDE_monthly_report.py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FLEX_monthly_report.py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TwoWing_monthly_report.py</a:t>
            </a:r>
          </a:p>
        </p:txBody>
      </p:sp>
      <p:sp>
        <p:nvSpPr>
          <p:cNvPr id="105" name="文字方塊 104"/>
          <p:cNvSpPr txBox="1"/>
          <p:nvPr/>
        </p:nvSpPr>
        <p:spPr>
          <a:xfrm>
            <a:off x="3808066" y="4027558"/>
            <a:ext cx="19577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daily_report_summary.py</a:t>
            </a:r>
          </a:p>
        </p:txBody>
      </p:sp>
      <p:cxnSp>
        <p:nvCxnSpPr>
          <p:cNvPr id="106" name="肘形接點 105"/>
          <p:cNvCxnSpPr>
            <a:stCxn id="44" idx="2"/>
            <a:endCxn id="105" idx="1"/>
          </p:cNvCxnSpPr>
          <p:nvPr/>
        </p:nvCxnSpPr>
        <p:spPr>
          <a:xfrm rot="16200000" flipH="1">
            <a:off x="2605457" y="2974990"/>
            <a:ext cx="2249688" cy="155529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812883" y="1916706"/>
            <a:ext cx="2357719" cy="209688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3863168" y="1958568"/>
            <a:ext cx="2019684" cy="228140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3812882" y="4068467"/>
            <a:ext cx="2069969" cy="215214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3863168" y="2218390"/>
            <a:ext cx="2019684" cy="550388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3863168" y="2851074"/>
            <a:ext cx="2019684" cy="546732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3863166" y="3436920"/>
            <a:ext cx="2019684" cy="546732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文字方塊 122"/>
          <p:cNvSpPr txBox="1"/>
          <p:nvPr/>
        </p:nvSpPr>
        <p:spPr>
          <a:xfrm>
            <a:off x="5449644" y="2245512"/>
            <a:ext cx="493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chemeClr val="tx2"/>
                </a:solidFill>
                <a:latin typeface="Verdana" panose="020B0604030504040204" pitchFamily="34" charset="0"/>
              </a:rPr>
              <a:t>日</a:t>
            </a:r>
            <a:r>
              <a:rPr lang="zh-TW" altLang="en-US" sz="900" dirty="0">
                <a:solidFill>
                  <a:schemeClr val="tx2"/>
                </a:solidFill>
                <a:latin typeface="Verdana" panose="020B0604030504040204" pitchFamily="34" charset="0"/>
              </a:rPr>
              <a:t>報</a:t>
            </a:r>
          </a:p>
        </p:txBody>
      </p:sp>
      <p:sp>
        <p:nvSpPr>
          <p:cNvPr id="124" name="文字方塊 123"/>
          <p:cNvSpPr txBox="1"/>
          <p:nvPr/>
        </p:nvSpPr>
        <p:spPr>
          <a:xfrm>
            <a:off x="5439307" y="2844909"/>
            <a:ext cx="493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>
                <a:solidFill>
                  <a:schemeClr val="tx2"/>
                </a:solidFill>
                <a:latin typeface="Verdana" panose="020B0604030504040204" pitchFamily="34" charset="0"/>
              </a:rPr>
              <a:t>週</a:t>
            </a:r>
            <a:r>
              <a:rPr lang="zh-TW" altLang="en-US" sz="900" dirty="0" smtClean="0">
                <a:solidFill>
                  <a:schemeClr val="tx2"/>
                </a:solidFill>
                <a:latin typeface="Verdana" panose="020B0604030504040204" pitchFamily="34" charset="0"/>
              </a:rPr>
              <a:t>報</a:t>
            </a:r>
            <a:endParaRPr lang="zh-TW" altLang="en-US" sz="9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5428970" y="3444306"/>
            <a:ext cx="493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chemeClr val="tx2"/>
                </a:solidFill>
                <a:latin typeface="Verdana" panose="020B0604030504040204" pitchFamily="34" charset="0"/>
              </a:rPr>
              <a:t>月報</a:t>
            </a:r>
            <a:endParaRPr lang="zh-TW" altLang="en-US" sz="9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818" y="2155266"/>
            <a:ext cx="2339846" cy="109313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26" name="圖片 1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818" y="3678062"/>
            <a:ext cx="2337354" cy="1066530"/>
          </a:xfrm>
          <a:prstGeom prst="rect">
            <a:avLst/>
          </a:prstGeom>
          <a:ln>
            <a:solidFill>
              <a:srgbClr val="0000FF"/>
            </a:solidFill>
          </a:ln>
        </p:spPr>
      </p:pic>
      <p:cxnSp>
        <p:nvCxnSpPr>
          <p:cNvPr id="128" name="直線單箭頭接點 127"/>
          <p:cNvCxnSpPr>
            <a:stCxn id="12" idx="3"/>
            <a:endCxn id="29" idx="1"/>
          </p:cNvCxnSpPr>
          <p:nvPr/>
        </p:nvCxnSpPr>
        <p:spPr>
          <a:xfrm flipV="1">
            <a:off x="6170602" y="2701833"/>
            <a:ext cx="406216" cy="263317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endCxn id="126" idx="1"/>
          </p:cNvCxnSpPr>
          <p:nvPr/>
        </p:nvCxnSpPr>
        <p:spPr>
          <a:xfrm flipV="1">
            <a:off x="6173010" y="4211327"/>
            <a:ext cx="403808" cy="1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966" y="1976029"/>
            <a:ext cx="200942" cy="200942"/>
          </a:xfrm>
          <a:prstGeom prst="rect">
            <a:avLst/>
          </a:prstGeom>
        </p:spPr>
      </p:pic>
      <p:pic>
        <p:nvPicPr>
          <p:cNvPr id="41" name="圖片 40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4870" y="2423265"/>
            <a:ext cx="200942" cy="200942"/>
          </a:xfrm>
          <a:prstGeom prst="rect">
            <a:avLst/>
          </a:prstGeom>
        </p:spPr>
      </p:pic>
      <p:pic>
        <p:nvPicPr>
          <p:cNvPr id="42" name="圖片 41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768" y="3011102"/>
            <a:ext cx="200942" cy="200942"/>
          </a:xfrm>
          <a:prstGeom prst="rect">
            <a:avLst/>
          </a:prstGeom>
        </p:spPr>
      </p:pic>
      <p:pic>
        <p:nvPicPr>
          <p:cNvPr id="43" name="圖片 42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966" y="3587455"/>
            <a:ext cx="200942" cy="200942"/>
          </a:xfrm>
          <a:prstGeom prst="rect">
            <a:avLst/>
          </a:prstGeom>
        </p:spPr>
      </p:pic>
      <p:pic>
        <p:nvPicPr>
          <p:cNvPr id="46" name="圖片 45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240" y="4071444"/>
            <a:ext cx="200942" cy="2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手繪多邊形 176"/>
          <p:cNvSpPr/>
          <p:nvPr/>
        </p:nvSpPr>
        <p:spPr>
          <a:xfrm rot="8975517">
            <a:off x="4257820" y="1249923"/>
            <a:ext cx="3451123" cy="1064834"/>
          </a:xfrm>
          <a:custGeom>
            <a:avLst/>
            <a:gdLst>
              <a:gd name="connsiteX0" fmla="*/ 438933 w 3451123"/>
              <a:gd name="connsiteY0" fmla="*/ 975959 h 1064834"/>
              <a:gd name="connsiteX1" fmla="*/ 103848 w 3451123"/>
              <a:gd name="connsiteY1" fmla="*/ 476820 h 1064834"/>
              <a:gd name="connsiteX2" fmla="*/ 90982 w 3451123"/>
              <a:gd name="connsiteY2" fmla="*/ 404925 h 1064834"/>
              <a:gd name="connsiteX3" fmla="*/ 0 w 3451123"/>
              <a:gd name="connsiteY3" fmla="*/ 404925 h 1064834"/>
              <a:gd name="connsiteX4" fmla="*/ 168169 w 3451123"/>
              <a:gd name="connsiteY4" fmla="*/ 88351 h 1064834"/>
              <a:gd name="connsiteX5" fmla="*/ 336338 w 3451123"/>
              <a:gd name="connsiteY5" fmla="*/ 404925 h 1064834"/>
              <a:gd name="connsiteX6" fmla="*/ 251253 w 3451123"/>
              <a:gd name="connsiteY6" fmla="*/ 404925 h 1064834"/>
              <a:gd name="connsiteX7" fmla="*/ 288563 w 3451123"/>
              <a:gd name="connsiteY7" fmla="*/ 539806 h 1064834"/>
              <a:gd name="connsiteX8" fmla="*/ 540692 w 3451123"/>
              <a:gd name="connsiteY8" fmla="*/ 855744 h 1064834"/>
              <a:gd name="connsiteX9" fmla="*/ 1686513 w 3451123"/>
              <a:gd name="connsiteY9" fmla="*/ 487886 h 1064834"/>
              <a:gd name="connsiteX10" fmla="*/ 1762483 w 3451123"/>
              <a:gd name="connsiteY10" fmla="*/ 405394 h 1064834"/>
              <a:gd name="connsiteX11" fmla="*/ 1766344 w 3451123"/>
              <a:gd name="connsiteY11" fmla="*/ 407660 h 1064834"/>
              <a:gd name="connsiteX12" fmla="*/ 1854297 w 3451123"/>
              <a:gd name="connsiteY12" fmla="*/ 327307 h 1064834"/>
              <a:gd name="connsiteX13" fmla="*/ 2377326 w 3451123"/>
              <a:gd name="connsiteY13" fmla="*/ 66225 h 1064834"/>
              <a:gd name="connsiteX14" fmla="*/ 3441000 w 3451123"/>
              <a:gd name="connsiteY14" fmla="*/ 206550 h 1064834"/>
              <a:gd name="connsiteX15" fmla="*/ 3451123 w 3451123"/>
              <a:gd name="connsiteY15" fmla="*/ 218832 h 1064834"/>
              <a:gd name="connsiteX16" fmla="*/ 3397918 w 3451123"/>
              <a:gd name="connsiteY16" fmla="*/ 181713 h 1064834"/>
              <a:gd name="connsiteX17" fmla="*/ 2439755 w 3451123"/>
              <a:gd name="connsiteY17" fmla="*/ 125375 h 1064834"/>
              <a:gd name="connsiteX18" fmla="*/ 1791447 w 3451123"/>
              <a:gd name="connsiteY18" fmla="*/ 500909 h 1064834"/>
              <a:gd name="connsiteX19" fmla="*/ 1776099 w 3451123"/>
              <a:gd name="connsiteY19" fmla="*/ 518872 h 1064834"/>
              <a:gd name="connsiteX20" fmla="*/ 1770614 w 3451123"/>
              <a:gd name="connsiteY20" fmla="*/ 515653 h 1064834"/>
              <a:gd name="connsiteX21" fmla="*/ 1745376 w 3451123"/>
              <a:gd name="connsiteY21" fmla="*/ 545872 h 1064834"/>
              <a:gd name="connsiteX22" fmla="*/ 438933 w 3451123"/>
              <a:gd name="connsiteY22" fmla="*/ 975959 h 106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51123" h="1064834">
                <a:moveTo>
                  <a:pt x="438933" y="975959"/>
                </a:moveTo>
                <a:cubicBezTo>
                  <a:pt x="265376" y="874100"/>
                  <a:pt x="153185" y="696500"/>
                  <a:pt x="103848" y="476820"/>
                </a:cubicBezTo>
                <a:lnTo>
                  <a:pt x="90982" y="404925"/>
                </a:lnTo>
                <a:lnTo>
                  <a:pt x="0" y="404925"/>
                </a:lnTo>
                <a:lnTo>
                  <a:pt x="168169" y="88351"/>
                </a:lnTo>
                <a:lnTo>
                  <a:pt x="336338" y="404925"/>
                </a:lnTo>
                <a:lnTo>
                  <a:pt x="251253" y="404925"/>
                </a:lnTo>
                <a:lnTo>
                  <a:pt x="288563" y="539806"/>
                </a:lnTo>
                <a:cubicBezTo>
                  <a:pt x="340027" y="677653"/>
                  <a:pt x="424089" y="787311"/>
                  <a:pt x="540692" y="855744"/>
                </a:cubicBezTo>
                <a:cubicBezTo>
                  <a:pt x="851633" y="1038231"/>
                  <a:pt x="1305678" y="875735"/>
                  <a:pt x="1686513" y="487886"/>
                </a:cubicBezTo>
                <a:lnTo>
                  <a:pt x="1762483" y="405394"/>
                </a:lnTo>
                <a:lnTo>
                  <a:pt x="1766344" y="407660"/>
                </a:lnTo>
                <a:lnTo>
                  <a:pt x="1854297" y="327307"/>
                </a:lnTo>
                <a:cubicBezTo>
                  <a:pt x="1993483" y="217948"/>
                  <a:pt x="2172752" y="125634"/>
                  <a:pt x="2377326" y="66225"/>
                </a:cubicBezTo>
                <a:cubicBezTo>
                  <a:pt x="2820570" y="-62497"/>
                  <a:pt x="3246234" y="2855"/>
                  <a:pt x="3441000" y="206550"/>
                </a:cubicBezTo>
                <a:lnTo>
                  <a:pt x="3451123" y="218832"/>
                </a:lnTo>
                <a:lnTo>
                  <a:pt x="3397918" y="181713"/>
                </a:lnTo>
                <a:cubicBezTo>
                  <a:pt x="3177272" y="46488"/>
                  <a:pt x="2814805" y="16456"/>
                  <a:pt x="2439755" y="125375"/>
                </a:cubicBezTo>
                <a:cubicBezTo>
                  <a:pt x="2166988" y="204588"/>
                  <a:pt x="1939212" y="342298"/>
                  <a:pt x="1791447" y="500909"/>
                </a:cubicBezTo>
                <a:lnTo>
                  <a:pt x="1776099" y="518872"/>
                </a:lnTo>
                <a:lnTo>
                  <a:pt x="1770614" y="515653"/>
                </a:lnTo>
                <a:lnTo>
                  <a:pt x="1745376" y="545872"/>
                </a:lnTo>
                <a:cubicBezTo>
                  <a:pt x="1338762" y="1000613"/>
                  <a:pt x="807298" y="1192147"/>
                  <a:pt x="438933" y="975959"/>
                </a:cubicBezTo>
                <a:close/>
              </a:path>
            </a:pathLst>
          </a:custGeom>
          <a:solidFill>
            <a:srgbClr val="00B05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5419" y="384679"/>
            <a:ext cx="716978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>
                <a:solidFill>
                  <a:srgbClr val="002060"/>
                </a:solidFill>
              </a:rPr>
              <a:t>以下</a:t>
            </a:r>
            <a:r>
              <a:rPr lang="zh-TW" altLang="en-US" sz="1100" dirty="0" smtClean="0">
                <a:solidFill>
                  <a:srgbClr val="002060"/>
                </a:solidFill>
              </a:rPr>
              <a:t>為目前</a:t>
            </a:r>
            <a:r>
              <a:rPr lang="en-US" altLang="zh-TW" sz="1100" dirty="0" smtClean="0">
                <a:solidFill>
                  <a:srgbClr val="002060"/>
                </a:solidFill>
              </a:rPr>
              <a:t>Smart factory system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主要整體架構圖，</a:t>
            </a:r>
            <a:r>
              <a:rPr lang="zh-TW" altLang="en-US" sz="1100" dirty="0"/>
              <a:t>主要包含資料儲存、資料處理觸發以及視覺化系統三部分</a:t>
            </a:r>
            <a:r>
              <a:rPr lang="zh-TW" altLang="en-US" sz="1100" dirty="0" smtClean="0">
                <a:solidFill>
                  <a:srgbClr val="002060"/>
                </a:solidFill>
              </a:rPr>
              <a:t>：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3812931" y="2638247"/>
            <a:ext cx="932290" cy="871458"/>
            <a:chOff x="2865986" y="2395860"/>
            <a:chExt cx="932290" cy="871458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2643" y="2395860"/>
              <a:ext cx="449042" cy="570166"/>
            </a:xfrm>
            <a:prstGeom prst="rect">
              <a:avLst/>
            </a:prstGeom>
          </p:spPr>
        </p:pic>
        <p:sp>
          <p:nvSpPr>
            <p:cNvPr id="38" name="文字方塊 37"/>
            <p:cNvSpPr txBox="1"/>
            <p:nvPr/>
          </p:nvSpPr>
          <p:spPr>
            <a:xfrm>
              <a:off x="2865986" y="2928764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Server 1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(10.118.243.67)</a:t>
              </a: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5929477" y="1319785"/>
            <a:ext cx="932290" cy="863300"/>
            <a:chOff x="2381882" y="1519771"/>
            <a:chExt cx="932290" cy="863300"/>
          </a:xfrm>
        </p:grpSpPr>
        <p:sp>
          <p:nvSpPr>
            <p:cNvPr id="33" name="文字方塊 32"/>
            <p:cNvSpPr txBox="1"/>
            <p:nvPr/>
          </p:nvSpPr>
          <p:spPr>
            <a:xfrm>
              <a:off x="2381882" y="2044517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Server 2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(10.118.251.78)</a:t>
              </a:r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5131" y="1519771"/>
              <a:ext cx="605791" cy="580012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470413" y="1345358"/>
            <a:ext cx="1041764" cy="745837"/>
            <a:chOff x="16411" y="2787940"/>
            <a:chExt cx="1041764" cy="745837"/>
          </a:xfrm>
        </p:grpSpPr>
        <p:sp>
          <p:nvSpPr>
            <p:cNvPr id="41" name="文字方塊 40"/>
            <p:cNvSpPr txBox="1"/>
            <p:nvPr/>
          </p:nvSpPr>
          <p:spPr>
            <a:xfrm>
              <a:off x="16411" y="3318333"/>
              <a:ext cx="10417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CDE data source</a:t>
              </a:r>
            </a:p>
          </p:txBody>
        </p:sp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789" y="2787940"/>
              <a:ext cx="449042" cy="570166"/>
            </a:xfrm>
            <a:prstGeom prst="rect">
              <a:avLst/>
            </a:prstGeom>
          </p:spPr>
        </p:pic>
      </p:grpSp>
      <p:grpSp>
        <p:nvGrpSpPr>
          <p:cNvPr id="44" name="群組 43"/>
          <p:cNvGrpSpPr/>
          <p:nvPr/>
        </p:nvGrpSpPr>
        <p:grpSpPr>
          <a:xfrm>
            <a:off x="406351" y="2323290"/>
            <a:ext cx="1137800" cy="745837"/>
            <a:chOff x="-47651" y="2787940"/>
            <a:chExt cx="1137800" cy="745837"/>
          </a:xfrm>
        </p:grpSpPr>
        <p:sp>
          <p:nvSpPr>
            <p:cNvPr id="45" name="文字方塊 44"/>
            <p:cNvSpPr txBox="1"/>
            <p:nvPr/>
          </p:nvSpPr>
          <p:spPr>
            <a:xfrm>
              <a:off x="-47651" y="3318333"/>
              <a:ext cx="1137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rgbClr val="0070C0"/>
                  </a:solidFill>
                </a:rPr>
                <a:t>FLEX data source</a:t>
              </a:r>
              <a:endParaRPr lang="en-US" altLang="zh-TW" sz="800" b="1" dirty="0" smtClean="0">
                <a:solidFill>
                  <a:srgbClr val="0070C0"/>
                </a:solidFill>
              </a:endParaRPr>
            </a:p>
          </p:txBody>
        </p:sp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789" y="2787940"/>
              <a:ext cx="449042" cy="570166"/>
            </a:xfrm>
            <a:prstGeom prst="rect">
              <a:avLst/>
            </a:prstGeom>
          </p:spPr>
        </p:pic>
      </p:grpSp>
      <p:grpSp>
        <p:nvGrpSpPr>
          <p:cNvPr id="50" name="群組 49"/>
          <p:cNvGrpSpPr/>
          <p:nvPr/>
        </p:nvGrpSpPr>
        <p:grpSpPr>
          <a:xfrm>
            <a:off x="319722" y="3346109"/>
            <a:ext cx="1316546" cy="745837"/>
            <a:chOff x="-136876" y="2787940"/>
            <a:chExt cx="1316546" cy="745837"/>
          </a:xfrm>
        </p:grpSpPr>
        <p:sp>
          <p:nvSpPr>
            <p:cNvPr id="51" name="文字方塊 50"/>
            <p:cNvSpPr txBox="1"/>
            <p:nvPr/>
          </p:nvSpPr>
          <p:spPr>
            <a:xfrm>
              <a:off x="-136876" y="3318333"/>
              <a:ext cx="13165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err="1" smtClean="0">
                  <a:solidFill>
                    <a:srgbClr val="0070C0"/>
                  </a:solidFill>
                </a:rPr>
                <a:t>TwoWing</a:t>
              </a:r>
              <a:r>
                <a:rPr lang="en-US" altLang="zh-TW" sz="800" b="1" dirty="0">
                  <a:solidFill>
                    <a:srgbClr val="0070C0"/>
                  </a:solidFill>
                </a:rPr>
                <a:t> data source</a:t>
              </a:r>
              <a:endParaRPr lang="en-US" altLang="zh-TW" sz="800" b="1" dirty="0" smtClean="0">
                <a:solidFill>
                  <a:srgbClr val="0070C0"/>
                </a:solidFill>
              </a:endParaRPr>
            </a:p>
          </p:txBody>
        </p:sp>
        <p:pic>
          <p:nvPicPr>
            <p:cNvPr id="66" name="圖片 6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789" y="2787940"/>
              <a:ext cx="449042" cy="570166"/>
            </a:xfrm>
            <a:prstGeom prst="rect">
              <a:avLst/>
            </a:prstGeom>
          </p:spPr>
        </p:pic>
      </p:grpSp>
      <p:cxnSp>
        <p:nvCxnSpPr>
          <p:cNvPr id="14" name="肘形接點 13"/>
          <p:cNvCxnSpPr>
            <a:stCxn id="42" idx="3"/>
            <a:endCxn id="124" idx="1"/>
          </p:cNvCxnSpPr>
          <p:nvPr/>
        </p:nvCxnSpPr>
        <p:spPr>
          <a:xfrm>
            <a:off x="1221833" y="1630441"/>
            <a:ext cx="1233829" cy="974433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接點 66"/>
          <p:cNvCxnSpPr>
            <a:stCxn id="49" idx="3"/>
            <a:endCxn id="124" idx="1"/>
          </p:cNvCxnSpPr>
          <p:nvPr/>
        </p:nvCxnSpPr>
        <p:spPr>
          <a:xfrm flipV="1">
            <a:off x="1221833" y="2604874"/>
            <a:ext cx="1233829" cy="3499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66" idx="3"/>
            <a:endCxn id="124" idx="1"/>
          </p:cNvCxnSpPr>
          <p:nvPr/>
        </p:nvCxnSpPr>
        <p:spPr>
          <a:xfrm flipV="1">
            <a:off x="1224429" y="2604874"/>
            <a:ext cx="1231233" cy="102631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695336" y="764117"/>
            <a:ext cx="1080655" cy="226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Factory Side</a:t>
            </a:r>
            <a:endParaRPr lang="zh-TW" altLang="en-US" sz="1000" b="1" dirty="0"/>
          </a:p>
        </p:txBody>
      </p:sp>
      <p:cxnSp>
        <p:nvCxnSpPr>
          <p:cNvPr id="27" name="直線接點 26"/>
          <p:cNvCxnSpPr/>
          <p:nvPr/>
        </p:nvCxnSpPr>
        <p:spPr>
          <a:xfrm>
            <a:off x="1988657" y="711743"/>
            <a:ext cx="0" cy="338020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圓角矩形 69"/>
          <p:cNvSpPr/>
          <p:nvPr/>
        </p:nvSpPr>
        <p:spPr>
          <a:xfrm>
            <a:off x="2146913" y="761377"/>
            <a:ext cx="1080655" cy="2267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CBN Side</a:t>
            </a:r>
            <a:endParaRPr lang="zh-TW" altLang="en-US" sz="1000" b="1" dirty="0"/>
          </a:p>
        </p:txBody>
      </p:sp>
      <p:cxnSp>
        <p:nvCxnSpPr>
          <p:cNvPr id="71" name="肘形接點 70"/>
          <p:cNvCxnSpPr>
            <a:stCxn id="124" idx="3"/>
            <a:endCxn id="37" idx="1"/>
          </p:cNvCxnSpPr>
          <p:nvPr/>
        </p:nvCxnSpPr>
        <p:spPr>
          <a:xfrm>
            <a:off x="2858127" y="2604874"/>
            <a:ext cx="1201461" cy="31845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2895713" y="2416842"/>
            <a:ext cx="1099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Auto data collection</a:t>
            </a:r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769" y="1405577"/>
            <a:ext cx="1193040" cy="40842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436" y="1016794"/>
            <a:ext cx="442375" cy="476812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244" y="1666614"/>
            <a:ext cx="436567" cy="503219"/>
          </a:xfrm>
          <a:prstGeom prst="rect">
            <a:avLst/>
          </a:prstGeom>
        </p:spPr>
      </p:pic>
      <p:cxnSp>
        <p:nvCxnSpPr>
          <p:cNvPr id="83" name="肘形接點 82"/>
          <p:cNvCxnSpPr>
            <a:stCxn id="37" idx="0"/>
            <a:endCxn id="80" idx="1"/>
          </p:cNvCxnSpPr>
          <p:nvPr/>
        </p:nvCxnSpPr>
        <p:spPr>
          <a:xfrm rot="5400000" flipH="1" flipV="1">
            <a:off x="3891249" y="1648061"/>
            <a:ext cx="1383047" cy="597327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接點 85"/>
          <p:cNvCxnSpPr>
            <a:stCxn id="37" idx="0"/>
            <a:endCxn id="82" idx="1"/>
          </p:cNvCxnSpPr>
          <p:nvPr/>
        </p:nvCxnSpPr>
        <p:spPr>
          <a:xfrm rot="5400000" flipH="1" flipV="1">
            <a:off x="4225665" y="1976669"/>
            <a:ext cx="720023" cy="60313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接點 88"/>
          <p:cNvCxnSpPr>
            <a:stCxn id="80" idx="3"/>
            <a:endCxn id="10" idx="1"/>
          </p:cNvCxnSpPr>
          <p:nvPr/>
        </p:nvCxnSpPr>
        <p:spPr>
          <a:xfrm>
            <a:off x="5323811" y="1255200"/>
            <a:ext cx="768915" cy="35459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肘形接點 91"/>
          <p:cNvCxnSpPr>
            <a:stCxn id="82" idx="3"/>
            <a:endCxn id="10" idx="1"/>
          </p:cNvCxnSpPr>
          <p:nvPr/>
        </p:nvCxnSpPr>
        <p:spPr>
          <a:xfrm flipV="1">
            <a:off x="5323811" y="1609791"/>
            <a:ext cx="768915" cy="30843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/>
          <p:cNvSpPr txBox="1"/>
          <p:nvPr/>
        </p:nvSpPr>
        <p:spPr>
          <a:xfrm>
            <a:off x="2067785" y="2818294"/>
            <a:ext cx="119883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0070C0"/>
                </a:solidFill>
              </a:rPr>
              <a:t>FTP</a:t>
            </a:r>
          </a:p>
          <a:p>
            <a:pPr algn="ctr"/>
            <a:r>
              <a:rPr lang="en-US" altLang="zh-TW" sz="700" dirty="0">
                <a:solidFill>
                  <a:srgbClr val="0070C0"/>
                </a:solidFill>
              </a:rPr>
              <a:t>Host: ftp2.compalbn.com</a:t>
            </a:r>
          </a:p>
          <a:p>
            <a:pPr algn="ctr"/>
            <a:r>
              <a:rPr lang="en-US" altLang="zh-TW" sz="700" dirty="0" smtClean="0">
                <a:solidFill>
                  <a:srgbClr val="0070C0"/>
                </a:solidFill>
              </a:rPr>
              <a:t>User:</a:t>
            </a:r>
            <a:r>
              <a:rPr lang="zh-TW" altLang="en-US" sz="700" dirty="0" smtClean="0">
                <a:solidFill>
                  <a:srgbClr val="0070C0"/>
                </a:solidFill>
              </a:rPr>
              <a:t> </a:t>
            </a:r>
            <a:r>
              <a:rPr lang="en-US" altLang="zh-TW" sz="700" dirty="0" err="1" smtClean="0">
                <a:solidFill>
                  <a:srgbClr val="0070C0"/>
                </a:solidFill>
              </a:rPr>
              <a:t>cbn_grafana</a:t>
            </a:r>
            <a:endParaRPr lang="en-US" altLang="zh-TW" sz="700" dirty="0" smtClean="0">
              <a:solidFill>
                <a:srgbClr val="0070C0"/>
              </a:solidFill>
            </a:endParaRPr>
          </a:p>
          <a:p>
            <a:pPr algn="ctr"/>
            <a:r>
              <a:rPr lang="en-US" altLang="zh-TW" sz="700" dirty="0" smtClean="0">
                <a:solidFill>
                  <a:srgbClr val="0070C0"/>
                </a:solidFill>
              </a:rPr>
              <a:t>PW:</a:t>
            </a:r>
            <a:r>
              <a:rPr lang="zh-TW" altLang="en-US" sz="700" dirty="0" smtClean="0">
                <a:solidFill>
                  <a:srgbClr val="0070C0"/>
                </a:solidFill>
              </a:rPr>
              <a:t> </a:t>
            </a:r>
            <a:r>
              <a:rPr lang="en-US" altLang="zh-TW" sz="700" dirty="0">
                <a:solidFill>
                  <a:srgbClr val="0070C0"/>
                </a:solidFill>
              </a:rPr>
              <a:t>HGB7Z3mf</a:t>
            </a:r>
            <a:endParaRPr lang="en-US" altLang="zh-TW" sz="700" dirty="0" smtClean="0">
              <a:solidFill>
                <a:srgbClr val="0070C0"/>
              </a:solidFill>
            </a:endParaRPr>
          </a:p>
        </p:txBody>
      </p:sp>
      <p:cxnSp>
        <p:nvCxnSpPr>
          <p:cNvPr id="99" name="直線單箭頭接點 98"/>
          <p:cNvCxnSpPr>
            <a:stCxn id="10" idx="1"/>
            <a:endCxn id="79" idx="1"/>
          </p:cNvCxnSpPr>
          <p:nvPr/>
        </p:nvCxnSpPr>
        <p:spPr>
          <a:xfrm>
            <a:off x="6092726" y="1609791"/>
            <a:ext cx="98404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圖片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6768" y="2579675"/>
            <a:ext cx="1190307" cy="480491"/>
          </a:xfrm>
          <a:prstGeom prst="rect">
            <a:avLst/>
          </a:prstGeom>
        </p:spPr>
      </p:pic>
      <p:cxnSp>
        <p:nvCxnSpPr>
          <p:cNvPr id="108" name="直線單箭頭接點 107"/>
          <p:cNvCxnSpPr>
            <a:stCxn id="79" idx="2"/>
            <a:endCxn id="104" idx="0"/>
          </p:cNvCxnSpPr>
          <p:nvPr/>
        </p:nvCxnSpPr>
        <p:spPr>
          <a:xfrm flipH="1">
            <a:off x="7671922" y="1814005"/>
            <a:ext cx="1367" cy="76567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左大括弧 117"/>
          <p:cNvSpPr/>
          <p:nvPr/>
        </p:nvSpPr>
        <p:spPr>
          <a:xfrm>
            <a:off x="6743678" y="1313843"/>
            <a:ext cx="381937" cy="1894570"/>
          </a:xfrm>
          <a:prstGeom prst="leftBrace">
            <a:avLst>
              <a:gd name="adj1" fmla="val 8333"/>
              <a:gd name="adj2" fmla="val 13211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6538950" y="857165"/>
            <a:ext cx="645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Insert into</a:t>
            </a:r>
          </a:p>
        </p:txBody>
      </p:sp>
      <p:sp>
        <p:nvSpPr>
          <p:cNvPr id="123" name="矩形 122"/>
          <p:cNvSpPr/>
          <p:nvPr/>
        </p:nvSpPr>
        <p:spPr>
          <a:xfrm>
            <a:off x="7628276" y="2089118"/>
            <a:ext cx="7712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S</a:t>
            </a:r>
            <a:r>
              <a:rPr lang="zh-TW" altLang="en-US" sz="800" dirty="0" smtClean="0">
                <a:solidFill>
                  <a:srgbClr val="0000FF"/>
                </a:solidFill>
              </a:rPr>
              <a:t>ynchronize</a:t>
            </a:r>
            <a:endParaRPr lang="zh-TW" altLang="en-US" sz="800" dirty="0">
              <a:solidFill>
                <a:srgbClr val="0000FF"/>
              </a:solidFill>
            </a:endParaRPr>
          </a:p>
        </p:txBody>
      </p:sp>
      <p:grpSp>
        <p:nvGrpSpPr>
          <p:cNvPr id="126" name="群組 125"/>
          <p:cNvGrpSpPr/>
          <p:nvPr/>
        </p:nvGrpSpPr>
        <p:grpSpPr>
          <a:xfrm>
            <a:off x="2432161" y="2236287"/>
            <a:ext cx="425966" cy="598214"/>
            <a:chOff x="2817952" y="2962883"/>
            <a:chExt cx="425966" cy="598214"/>
          </a:xfrm>
        </p:grpSpPr>
        <p:pic>
          <p:nvPicPr>
            <p:cNvPr id="124" name="圖片 123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1453" y="3101843"/>
              <a:ext cx="402465" cy="45925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EEF7EB"/>
                </a:clrFrom>
                <a:clrTo>
                  <a:srgbClr val="EEF7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7952" y="2962883"/>
              <a:ext cx="248022" cy="245370"/>
            </a:xfrm>
            <a:prstGeom prst="rect">
              <a:avLst/>
            </a:prstGeom>
          </p:spPr>
        </p:pic>
      </p:grpSp>
      <p:pic>
        <p:nvPicPr>
          <p:cNvPr id="138" name="圖片 137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076" y="1412901"/>
            <a:ext cx="351506" cy="401104"/>
          </a:xfrm>
          <a:prstGeom prst="rect">
            <a:avLst/>
          </a:prstGeom>
        </p:spPr>
      </p:pic>
      <p:pic>
        <p:nvPicPr>
          <p:cNvPr id="139" name="圖片 138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077" y="2636459"/>
            <a:ext cx="351506" cy="342157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951" y="2128257"/>
            <a:ext cx="313066" cy="265742"/>
          </a:xfrm>
          <a:prstGeom prst="rect">
            <a:avLst/>
          </a:prstGeom>
        </p:spPr>
      </p:pic>
      <p:sp>
        <p:nvSpPr>
          <p:cNvPr id="140" name="文字方塊 139"/>
          <p:cNvSpPr txBox="1"/>
          <p:nvPr/>
        </p:nvSpPr>
        <p:spPr>
          <a:xfrm>
            <a:off x="499498" y="4162466"/>
            <a:ext cx="837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TW" sz="900" dirty="0" smtClean="0"/>
              <a:t>※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Server1 &amp; Server2</a:t>
            </a:r>
            <a:r>
              <a:rPr lang="zh-TW" altLang="en-US" sz="900" dirty="0" smtClean="0"/>
              <a:t>主要分為</a:t>
            </a:r>
            <a:r>
              <a:rPr lang="en-US" altLang="zh-TW" sz="900" dirty="0" smtClean="0">
                <a:solidFill>
                  <a:srgbClr val="0000FF"/>
                </a:solidFill>
              </a:rPr>
              <a:t>Code</a:t>
            </a:r>
            <a:r>
              <a:rPr lang="zh-TW" altLang="en-US" sz="900" dirty="0" smtClean="0">
                <a:solidFill>
                  <a:srgbClr val="0000FF"/>
                </a:solidFill>
              </a:rPr>
              <a:t>運算</a:t>
            </a:r>
            <a:r>
              <a:rPr lang="zh-TW" altLang="en-US" sz="900" dirty="0" smtClean="0"/>
              <a:t>以及</a:t>
            </a:r>
            <a:r>
              <a:rPr lang="en-US" altLang="zh-TW" sz="900" dirty="0" err="1" smtClean="0">
                <a:solidFill>
                  <a:srgbClr val="0000FF"/>
                </a:solidFill>
              </a:rPr>
              <a:t>influxdb</a:t>
            </a:r>
            <a:r>
              <a:rPr lang="en-US" altLang="zh-TW" sz="900" dirty="0" smtClean="0">
                <a:solidFill>
                  <a:srgbClr val="0000FF"/>
                </a:solidFill>
              </a:rPr>
              <a:t> &amp; </a:t>
            </a:r>
            <a:r>
              <a:rPr lang="en-US" altLang="zh-TW" sz="900" dirty="0" err="1" smtClean="0">
                <a:solidFill>
                  <a:srgbClr val="0000FF"/>
                </a:solidFill>
              </a:rPr>
              <a:t>grafana</a:t>
            </a:r>
            <a:r>
              <a:rPr lang="zh-TW" altLang="en-US" sz="900" dirty="0" smtClean="0">
                <a:solidFill>
                  <a:srgbClr val="0000FF"/>
                </a:solidFill>
              </a:rPr>
              <a:t>系統</a:t>
            </a:r>
            <a:r>
              <a:rPr lang="zh-TW" altLang="en-US" sz="900" dirty="0" smtClean="0"/>
              <a:t>兩部分，分開目的為減少程式運算對</a:t>
            </a:r>
            <a:r>
              <a:rPr lang="en-US" altLang="zh-TW" sz="900" dirty="0" smtClean="0"/>
              <a:t>Server</a:t>
            </a:r>
            <a:r>
              <a:rPr lang="zh-TW" altLang="en-US" sz="900" dirty="0" smtClean="0"/>
              <a:t>的負荷而影響系統。</a:t>
            </a:r>
            <a:endParaRPr lang="en-US" altLang="zh-TW" sz="900" dirty="0" smtClean="0"/>
          </a:p>
          <a:p>
            <a:pPr>
              <a:lnSpc>
                <a:spcPts val="1600"/>
              </a:lnSpc>
            </a:pPr>
            <a:r>
              <a:rPr lang="en-US" altLang="zh-TW" sz="900" dirty="0" smtClean="0"/>
              <a:t>※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CBN</a:t>
            </a:r>
            <a:r>
              <a:rPr lang="zh-TW" altLang="en-US" sz="900" dirty="0" smtClean="0"/>
              <a:t>端資料主要會經過三個位置</a:t>
            </a:r>
            <a:r>
              <a:rPr lang="en-US" altLang="zh-TW" sz="900" dirty="0" smtClean="0"/>
              <a:t>(</a:t>
            </a:r>
            <a:r>
              <a:rPr lang="zh-TW" altLang="en-US" sz="900" dirty="0" smtClean="0"/>
              <a:t>如上圖淺綠箭頭流向</a:t>
            </a:r>
            <a:r>
              <a:rPr lang="en-US" altLang="zh-TW" sz="900" dirty="0" smtClean="0"/>
              <a:t>):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FTP</a:t>
            </a:r>
            <a:r>
              <a:rPr lang="zh-TW" altLang="en-US" sz="900" dirty="0" smtClean="0"/>
              <a:t> → </a:t>
            </a:r>
            <a:r>
              <a:rPr lang="en-US" altLang="zh-TW" sz="900" dirty="0" smtClean="0"/>
              <a:t>Local server(Server 1) </a:t>
            </a:r>
            <a:r>
              <a:rPr lang="zh-TW" altLang="en-US" sz="900" dirty="0" smtClean="0"/>
              <a:t>→ </a:t>
            </a:r>
            <a:r>
              <a:rPr lang="en-US" altLang="zh-TW" sz="900" dirty="0" err="1" smtClean="0"/>
              <a:t>Influxdb</a:t>
            </a:r>
            <a:r>
              <a:rPr lang="en-US" altLang="zh-TW" sz="900" dirty="0" smtClean="0"/>
              <a:t> (Server2)</a:t>
            </a:r>
            <a:r>
              <a:rPr lang="zh-TW" altLang="en-US" sz="900" dirty="0" smtClean="0"/>
              <a:t>。</a:t>
            </a:r>
            <a:r>
              <a:rPr lang="zh-TW" altLang="en-US" sz="900" dirty="0"/>
              <a:t>現在</a:t>
            </a:r>
            <a:r>
              <a:rPr lang="en-US" altLang="zh-TW" sz="900" dirty="0"/>
              <a:t>FTP</a:t>
            </a:r>
            <a:r>
              <a:rPr lang="zh-TW" altLang="en-US" sz="900" dirty="0"/>
              <a:t>資料會在轉移到</a:t>
            </a:r>
            <a:r>
              <a:rPr lang="en-US" altLang="zh-TW" sz="900" dirty="0"/>
              <a:t>Local server</a:t>
            </a:r>
            <a:r>
              <a:rPr lang="zh-TW" altLang="en-US" sz="900" dirty="0"/>
              <a:t>後自動</a:t>
            </a:r>
            <a:r>
              <a:rPr lang="zh-TW" altLang="en-US" sz="900" dirty="0" smtClean="0"/>
              <a:t>砍掉；</a:t>
            </a:r>
            <a:r>
              <a:rPr lang="en-US" altLang="zh-TW" sz="900" dirty="0" err="1" smtClean="0"/>
              <a:t>influxdb</a:t>
            </a:r>
            <a:r>
              <a:rPr lang="zh-TW" altLang="en-US" sz="900" dirty="0" smtClean="0"/>
              <a:t> </a:t>
            </a:r>
            <a:r>
              <a:rPr lang="en-US" altLang="zh-TW" sz="900" dirty="0" smtClean="0"/>
              <a:t>data</a:t>
            </a:r>
            <a:r>
              <a:rPr lang="zh-TW" altLang="en-US" sz="900" dirty="0" smtClean="0"/>
              <a:t>則是包含經過前處理的資料，目前都是手動備份</a:t>
            </a:r>
            <a:r>
              <a:rPr lang="en-US" altLang="zh-TW" sz="900" dirty="0" err="1" smtClean="0"/>
              <a:t>influxdb</a:t>
            </a:r>
            <a:r>
              <a:rPr lang="zh-TW" altLang="en-US" sz="900" dirty="0" smtClean="0"/>
              <a:t>資料，未來如資料量龐大，可考慮新增</a:t>
            </a:r>
            <a:r>
              <a:rPr lang="en-US" altLang="zh-TW" sz="900" dirty="0" smtClean="0"/>
              <a:t>server</a:t>
            </a:r>
            <a:r>
              <a:rPr lang="zh-TW" altLang="en-US" sz="900" dirty="0" smtClean="0"/>
              <a:t>多點備份。</a:t>
            </a:r>
            <a:endParaRPr lang="en-US" altLang="zh-TW" sz="900" dirty="0" smtClean="0"/>
          </a:p>
        </p:txBody>
      </p:sp>
      <p:sp>
        <p:nvSpPr>
          <p:cNvPr id="153" name="手繪多邊形 152"/>
          <p:cNvSpPr/>
          <p:nvPr/>
        </p:nvSpPr>
        <p:spPr>
          <a:xfrm rot="9424499">
            <a:off x="3040224" y="2166075"/>
            <a:ext cx="1002568" cy="741748"/>
          </a:xfrm>
          <a:custGeom>
            <a:avLst/>
            <a:gdLst>
              <a:gd name="connsiteX0" fmla="*/ 485669 w 1002568"/>
              <a:gd name="connsiteY0" fmla="*/ 670146 h 741748"/>
              <a:gd name="connsiteX1" fmla="*/ 38253 w 1002568"/>
              <a:gd name="connsiteY1" fmla="*/ 179354 h 741748"/>
              <a:gd name="connsiteX2" fmla="*/ 38221 w 1002568"/>
              <a:gd name="connsiteY2" fmla="*/ 177751 h 741748"/>
              <a:gd name="connsiteX3" fmla="*/ 0 w 1002568"/>
              <a:gd name="connsiteY3" fmla="*/ 177751 h 741748"/>
              <a:gd name="connsiteX4" fmla="*/ 93372 w 1002568"/>
              <a:gd name="connsiteY4" fmla="*/ 0 h 741748"/>
              <a:gd name="connsiteX5" fmla="*/ 186743 w 1002568"/>
              <a:gd name="connsiteY5" fmla="*/ 177751 h 741748"/>
              <a:gd name="connsiteX6" fmla="*/ 144743 w 1002568"/>
              <a:gd name="connsiteY6" fmla="*/ 177751 h 741748"/>
              <a:gd name="connsiteX7" fmla="*/ 165413 w 1002568"/>
              <a:gd name="connsiteY7" fmla="*/ 254460 h 741748"/>
              <a:gd name="connsiteX8" fmla="*/ 587323 w 1002568"/>
              <a:gd name="connsiteY8" fmla="*/ 650593 h 741748"/>
              <a:gd name="connsiteX9" fmla="*/ 954714 w 1002568"/>
              <a:gd name="connsiteY9" fmla="*/ 721647 h 741748"/>
              <a:gd name="connsiteX10" fmla="*/ 1002568 w 1002568"/>
              <a:gd name="connsiteY10" fmla="*/ 715863 h 741748"/>
              <a:gd name="connsiteX11" fmla="*/ 963931 w 1002568"/>
              <a:gd name="connsiteY11" fmla="*/ 727800 h 741748"/>
              <a:gd name="connsiteX12" fmla="*/ 485669 w 1002568"/>
              <a:gd name="connsiteY12" fmla="*/ 670146 h 7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2568" h="741748">
                <a:moveTo>
                  <a:pt x="485669" y="670146"/>
                </a:moveTo>
                <a:cubicBezTo>
                  <a:pt x="235902" y="564512"/>
                  <a:pt x="66213" y="368398"/>
                  <a:pt x="38253" y="179354"/>
                </a:cubicBezTo>
                <a:lnTo>
                  <a:pt x="38221" y="177751"/>
                </a:lnTo>
                <a:lnTo>
                  <a:pt x="0" y="177751"/>
                </a:lnTo>
                <a:lnTo>
                  <a:pt x="93372" y="0"/>
                </a:lnTo>
                <a:lnTo>
                  <a:pt x="186743" y="177751"/>
                </a:lnTo>
                <a:lnTo>
                  <a:pt x="144743" y="177751"/>
                </a:lnTo>
                <a:lnTo>
                  <a:pt x="165413" y="254460"/>
                </a:lnTo>
                <a:cubicBezTo>
                  <a:pt x="226655" y="411702"/>
                  <a:pt x="379183" y="562565"/>
                  <a:pt x="587323" y="650593"/>
                </a:cubicBezTo>
                <a:cubicBezTo>
                  <a:pt x="712207" y="703410"/>
                  <a:pt x="839376" y="726107"/>
                  <a:pt x="954714" y="721647"/>
                </a:cubicBezTo>
                <a:lnTo>
                  <a:pt x="1002568" y="715863"/>
                </a:lnTo>
                <a:lnTo>
                  <a:pt x="963931" y="727800"/>
                </a:lnTo>
                <a:cubicBezTo>
                  <a:pt x="822756" y="757445"/>
                  <a:pt x="652180" y="740569"/>
                  <a:pt x="485669" y="670146"/>
                </a:cubicBezTo>
                <a:close/>
              </a:path>
            </a:pathLst>
          </a:custGeom>
          <a:solidFill>
            <a:srgbClr val="00B05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0" name="群組 179"/>
          <p:cNvGrpSpPr/>
          <p:nvPr/>
        </p:nvGrpSpPr>
        <p:grpSpPr>
          <a:xfrm>
            <a:off x="4630084" y="3327640"/>
            <a:ext cx="932290" cy="702817"/>
            <a:chOff x="2865986" y="2564501"/>
            <a:chExt cx="932290" cy="702817"/>
          </a:xfrm>
        </p:grpSpPr>
        <p:pic>
          <p:nvPicPr>
            <p:cNvPr id="181" name="圖片 180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9537" y="2564501"/>
              <a:ext cx="305187" cy="387508"/>
            </a:xfrm>
            <a:prstGeom prst="rect">
              <a:avLst/>
            </a:prstGeom>
          </p:spPr>
        </p:pic>
        <p:sp>
          <p:nvSpPr>
            <p:cNvPr id="182" name="文字方塊 181"/>
            <p:cNvSpPr txBox="1"/>
            <p:nvPr/>
          </p:nvSpPr>
          <p:spPr>
            <a:xfrm>
              <a:off x="2865986" y="2928764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cbn_generic_2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(10.118.251.106)</a:t>
              </a:r>
            </a:p>
          </p:txBody>
        </p:sp>
      </p:grpSp>
      <p:cxnSp>
        <p:nvCxnSpPr>
          <p:cNvPr id="183" name="直線單箭頭接點 182"/>
          <p:cNvCxnSpPr>
            <a:stCxn id="181" idx="0"/>
            <a:endCxn id="82" idx="2"/>
          </p:cNvCxnSpPr>
          <p:nvPr/>
        </p:nvCxnSpPr>
        <p:spPr>
          <a:xfrm flipV="1">
            <a:off x="5096229" y="2169833"/>
            <a:ext cx="9299" cy="11578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圓角矩形 2"/>
          <p:cNvSpPr/>
          <p:nvPr/>
        </p:nvSpPr>
        <p:spPr>
          <a:xfrm>
            <a:off x="7215548" y="3362086"/>
            <a:ext cx="901612" cy="329817"/>
          </a:xfrm>
          <a:prstGeom prst="roundRect">
            <a:avLst/>
          </a:prstGeom>
          <a:solidFill>
            <a:schemeClr val="accent4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b="1" dirty="0" smtClean="0"/>
              <a:t>Automation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2144328" y="3809064"/>
            <a:ext cx="1323207" cy="22979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b="1" dirty="0" smtClean="0">
                <a:solidFill>
                  <a:schemeClr val="bg1">
                    <a:lumMod val="65000"/>
                  </a:schemeClr>
                </a:solidFill>
              </a:rPr>
              <a:t>其他維護問題</a:t>
            </a:r>
            <a:r>
              <a:rPr lang="en-US" altLang="zh-TW" sz="900" b="1" dirty="0" smtClean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zh-TW" altLang="en-US" sz="900" b="1" dirty="0" smtClean="0">
                <a:solidFill>
                  <a:schemeClr val="bg1">
                    <a:lumMod val="65000"/>
                  </a:schemeClr>
                </a:solidFill>
              </a:rPr>
              <a:t>補充</a:t>
            </a:r>
            <a:endParaRPr lang="en-US" altLang="zh-TW" sz="9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7666354" y="3060166"/>
            <a:ext cx="0" cy="29606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795278" y="1486259"/>
            <a:ext cx="1022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 smtClean="0">
                <a:solidFill>
                  <a:srgbClr val="0000FF"/>
                </a:solidFill>
              </a:rPr>
              <a:t>Auto Code Trigger</a:t>
            </a:r>
          </a:p>
        </p:txBody>
      </p:sp>
      <p:pic>
        <p:nvPicPr>
          <p:cNvPr id="65" name="圖片 6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0762" y="2757900"/>
            <a:ext cx="241091" cy="241091"/>
          </a:xfrm>
          <a:prstGeom prst="rect">
            <a:avLst/>
          </a:prstGeom>
        </p:spPr>
      </p:pic>
      <p:pic>
        <p:nvPicPr>
          <p:cNvPr id="69" name="圖片 68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15545" y="3083682"/>
            <a:ext cx="241091" cy="241091"/>
          </a:xfrm>
          <a:prstGeom prst="rect">
            <a:avLst/>
          </a:prstGeom>
        </p:spPr>
      </p:pic>
      <p:pic>
        <p:nvPicPr>
          <p:cNvPr id="75" name="圖片 74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85052" y="3493678"/>
            <a:ext cx="241091" cy="241091"/>
          </a:xfrm>
          <a:prstGeom prst="rect">
            <a:avLst/>
          </a:prstGeom>
        </p:spPr>
      </p:pic>
      <p:pic>
        <p:nvPicPr>
          <p:cNvPr id="77" name="圖片 76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6832" y="2176770"/>
            <a:ext cx="241091" cy="241091"/>
          </a:xfrm>
          <a:prstGeom prst="rect">
            <a:avLst/>
          </a:prstGeom>
        </p:spPr>
      </p:pic>
      <p:pic>
        <p:nvPicPr>
          <p:cNvPr id="81" name="圖片 80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46529" y="3377749"/>
            <a:ext cx="241091" cy="241091"/>
          </a:xfrm>
          <a:prstGeom prst="rect">
            <a:avLst/>
          </a:prstGeom>
        </p:spPr>
      </p:pic>
      <p:pic>
        <p:nvPicPr>
          <p:cNvPr id="84" name="圖片 83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17146" y="3813033"/>
            <a:ext cx="241091" cy="2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6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factory_report_template.py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factory_report_template.py</a:t>
            </a:r>
            <a:r>
              <a:rPr lang="zh-TW" altLang="en-US" sz="1100" dirty="0">
                <a:solidFill>
                  <a:srgbClr val="002060"/>
                </a:solidFill>
              </a:rPr>
              <a:t>主要放置</a:t>
            </a:r>
            <a:r>
              <a:rPr lang="zh-TW" altLang="en-US" sz="1100" dirty="0" smtClean="0">
                <a:solidFill>
                  <a:srgbClr val="0000FF"/>
                </a:solidFill>
              </a:rPr>
              <a:t>關於</a:t>
            </a:r>
            <a:r>
              <a:rPr lang="en-US" altLang="zh-TW" sz="1100" dirty="0" smtClean="0">
                <a:solidFill>
                  <a:srgbClr val="0000FF"/>
                </a:solidFill>
              </a:rPr>
              <a:t>factory report</a:t>
            </a:r>
            <a:r>
              <a:rPr lang="zh-TW" altLang="en-US" sz="1100" dirty="0" smtClean="0">
                <a:solidFill>
                  <a:srgbClr val="0000FF"/>
                </a:solidFill>
              </a:rPr>
              <a:t>的</a:t>
            </a:r>
            <a:r>
              <a:rPr lang="zh-TW" altLang="en-US" sz="1100" dirty="0">
                <a:solidFill>
                  <a:srgbClr val="0000FF"/>
                </a:solidFill>
              </a:rPr>
              <a:t>程式模板</a:t>
            </a:r>
            <a:r>
              <a:rPr lang="zh-TW" altLang="en-US" sz="1100" dirty="0">
                <a:solidFill>
                  <a:srgbClr val="002060"/>
                </a:solidFill>
              </a:rPr>
              <a:t>，主要</a:t>
            </a:r>
            <a:r>
              <a:rPr lang="zh-TW" altLang="en-US" sz="1100" dirty="0" smtClean="0">
                <a:solidFill>
                  <a:srgbClr val="002060"/>
                </a:solidFill>
              </a:rPr>
              <a:t>分為</a:t>
            </a:r>
            <a:r>
              <a:rPr lang="en-US" altLang="zh-TW" sz="1100" dirty="0" smtClean="0">
                <a:solidFill>
                  <a:srgbClr val="002060"/>
                </a:solidFill>
              </a:rPr>
              <a:t>3</a:t>
            </a:r>
            <a:r>
              <a:rPr lang="zh-TW" altLang="en-US" sz="1100" dirty="0" smtClean="0">
                <a:solidFill>
                  <a:srgbClr val="002060"/>
                </a:solidFill>
              </a:rPr>
              <a:t>類</a:t>
            </a:r>
            <a:r>
              <a:rPr lang="zh-TW" altLang="en-US" sz="1100" dirty="0">
                <a:solidFill>
                  <a:srgbClr val="002060"/>
                </a:solidFill>
              </a:rPr>
              <a:t>，</a:t>
            </a:r>
            <a:r>
              <a:rPr lang="zh-TW" altLang="en-US" sz="1100" dirty="0" smtClean="0">
                <a:solidFill>
                  <a:srgbClr val="002060"/>
                </a:solidFill>
              </a:rPr>
              <a:t>包含日報、週報及月報模板</a:t>
            </a:r>
            <a:r>
              <a:rPr lang="zh-TW" altLang="en-US" sz="1100" dirty="0">
                <a:solidFill>
                  <a:srgbClr val="002060"/>
                </a:solidFill>
              </a:rPr>
              <a:t>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96" y="2123418"/>
            <a:ext cx="3547255" cy="879285"/>
          </a:xfrm>
          <a:prstGeom prst="rect">
            <a:avLst/>
          </a:prstGeom>
        </p:spPr>
      </p:pic>
      <p:cxnSp>
        <p:nvCxnSpPr>
          <p:cNvPr id="51" name="直線接點 50"/>
          <p:cNvCxnSpPr/>
          <p:nvPr/>
        </p:nvCxnSpPr>
        <p:spPr>
          <a:xfrm>
            <a:off x="983679" y="2479923"/>
            <a:ext cx="2593990" cy="56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969828" y="2721842"/>
            <a:ext cx="2593990" cy="56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975160" y="2963761"/>
            <a:ext cx="2593990" cy="56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995405" y="2235871"/>
            <a:ext cx="18565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直線圖說文字 1 (加上框線和強調線) 18"/>
          <p:cNvSpPr/>
          <p:nvPr/>
        </p:nvSpPr>
        <p:spPr>
          <a:xfrm>
            <a:off x="4303432" y="1535602"/>
            <a:ext cx="4154766" cy="415352"/>
          </a:xfrm>
          <a:prstGeom prst="accentBorderCallout1">
            <a:avLst>
              <a:gd name="adj1" fmla="val 45669"/>
              <a:gd name="adj2" fmla="val -1896"/>
              <a:gd name="adj3" fmla="val 170970"/>
              <a:gd name="adj4" fmla="val -3547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包含各項</a:t>
            </a:r>
            <a:r>
              <a:rPr lang="en-US" altLang="zh-TW" sz="900" dirty="0">
                <a:solidFill>
                  <a:schemeClr val="tx1"/>
                </a:solidFill>
              </a:rPr>
              <a:t>report</a:t>
            </a:r>
            <a:r>
              <a:rPr lang="zh-TW" altLang="en-US" sz="900" dirty="0">
                <a:solidFill>
                  <a:schemeClr val="tx1"/>
                </a:solidFill>
              </a:rPr>
              <a:t>基礎處理函數，如</a:t>
            </a:r>
            <a:r>
              <a:rPr lang="en-US" altLang="zh-TW" sz="900" dirty="0" err="1">
                <a:solidFill>
                  <a:schemeClr val="tx1"/>
                </a:solidFill>
              </a:rPr>
              <a:t>dataframe</a:t>
            </a:r>
            <a:r>
              <a:rPr lang="zh-TW" altLang="en-US" sz="900" dirty="0">
                <a:solidFill>
                  <a:schemeClr val="tx1"/>
                </a:solidFill>
              </a:rPr>
              <a:t>運算基礎處理等</a:t>
            </a:r>
          </a:p>
        </p:txBody>
      </p:sp>
      <p:sp>
        <p:nvSpPr>
          <p:cNvPr id="21" name="直線圖說文字 1 (加上框線和強調線) 20"/>
          <p:cNvSpPr/>
          <p:nvPr/>
        </p:nvSpPr>
        <p:spPr>
          <a:xfrm>
            <a:off x="4303432" y="2203462"/>
            <a:ext cx="4154766" cy="415352"/>
          </a:xfrm>
          <a:prstGeom prst="accentBorderCallout1">
            <a:avLst>
              <a:gd name="adj1" fmla="val 45669"/>
              <a:gd name="adj2" fmla="val -1896"/>
              <a:gd name="adj3" fmla="val 67822"/>
              <a:gd name="adj4" fmla="val -17317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daily report</a:t>
            </a:r>
            <a:r>
              <a:rPr lang="zh-TW" altLang="en-US" sz="900" dirty="0">
                <a:solidFill>
                  <a:schemeClr val="tx1"/>
                </a:solidFill>
              </a:rPr>
              <a:t>截圖、輸出</a:t>
            </a:r>
            <a:r>
              <a:rPr lang="en-US" altLang="zh-TW" sz="900" dirty="0">
                <a:solidFill>
                  <a:schemeClr val="tx1"/>
                </a:solidFill>
              </a:rPr>
              <a:t>pdf</a:t>
            </a:r>
            <a:r>
              <a:rPr lang="zh-TW" altLang="en-US" sz="900" dirty="0">
                <a:solidFill>
                  <a:schemeClr val="tx1"/>
                </a:solidFill>
              </a:rPr>
              <a:t>以及動態新增</a:t>
            </a:r>
            <a:r>
              <a:rPr lang="en-US" altLang="zh-TW" sz="900" dirty="0" err="1">
                <a:solidFill>
                  <a:schemeClr val="tx1"/>
                </a:solidFill>
              </a:rPr>
              <a:t>Cpk</a:t>
            </a:r>
            <a:r>
              <a:rPr lang="en-US" altLang="zh-TW" sz="900" dirty="0">
                <a:solidFill>
                  <a:schemeClr val="tx1"/>
                </a:solidFill>
              </a:rPr>
              <a:t>&lt;1</a:t>
            </a:r>
            <a:r>
              <a:rPr lang="zh-TW" altLang="en-US" sz="900" dirty="0">
                <a:solidFill>
                  <a:schemeClr val="tx1"/>
                </a:solidFill>
              </a:rPr>
              <a:t>測項</a:t>
            </a:r>
            <a:r>
              <a:rPr lang="en-US" altLang="zh-TW" sz="900" dirty="0">
                <a:solidFill>
                  <a:schemeClr val="tx1"/>
                </a:solidFill>
              </a:rPr>
              <a:t>dashboard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2" name="直線圖說文字 1 (加上框線和強調線) 21"/>
          <p:cNvSpPr/>
          <p:nvPr/>
        </p:nvSpPr>
        <p:spPr>
          <a:xfrm>
            <a:off x="4310914" y="2871322"/>
            <a:ext cx="4154766" cy="415352"/>
          </a:xfrm>
          <a:prstGeom prst="accentBorderCallout1">
            <a:avLst>
              <a:gd name="adj1" fmla="val 45669"/>
              <a:gd name="adj2" fmla="val -1896"/>
              <a:gd name="adj3" fmla="val -35325"/>
              <a:gd name="adj4" fmla="val -1824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weekly report</a:t>
            </a:r>
            <a:r>
              <a:rPr lang="zh-TW" altLang="en-US" sz="900" dirty="0">
                <a:solidFill>
                  <a:schemeClr val="tx1"/>
                </a:solidFill>
              </a:rPr>
              <a:t>截圖、輸出</a:t>
            </a:r>
            <a:r>
              <a:rPr lang="en-US" altLang="zh-TW" sz="900" dirty="0">
                <a:solidFill>
                  <a:schemeClr val="tx1"/>
                </a:solidFill>
              </a:rPr>
              <a:t>pdf</a:t>
            </a:r>
            <a:r>
              <a:rPr lang="zh-TW" altLang="en-US" sz="900" dirty="0">
                <a:solidFill>
                  <a:schemeClr val="tx1"/>
                </a:solidFill>
              </a:rPr>
              <a:t>以及</a:t>
            </a:r>
            <a:r>
              <a:rPr lang="en-US" altLang="zh-TW" sz="900" dirty="0">
                <a:solidFill>
                  <a:schemeClr val="tx1"/>
                </a:solidFill>
              </a:rPr>
              <a:t>precision/accuracy</a:t>
            </a:r>
            <a:r>
              <a:rPr lang="zh-TW" altLang="en-US" sz="900" dirty="0">
                <a:solidFill>
                  <a:schemeClr val="tx1"/>
                </a:solidFill>
              </a:rPr>
              <a:t>統計</a:t>
            </a:r>
            <a:r>
              <a:rPr lang="en-US" altLang="zh-TW" sz="9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23" name="直線圖說文字 1 (加上框線和強調線) 22"/>
          <p:cNvSpPr/>
          <p:nvPr/>
        </p:nvSpPr>
        <p:spPr>
          <a:xfrm>
            <a:off x="4303432" y="3539182"/>
            <a:ext cx="4154766" cy="415352"/>
          </a:xfrm>
          <a:prstGeom prst="accentBorderCallout1">
            <a:avLst>
              <a:gd name="adj1" fmla="val 45669"/>
              <a:gd name="adj2" fmla="val -1896"/>
              <a:gd name="adj3" fmla="val -140012"/>
              <a:gd name="adj4" fmla="val -1793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monthly report</a:t>
            </a:r>
            <a:r>
              <a:rPr lang="zh-TW" altLang="en-US" sz="900" dirty="0">
                <a:solidFill>
                  <a:schemeClr val="tx1"/>
                </a:solidFill>
              </a:rPr>
              <a:t>截圖、輸出</a:t>
            </a:r>
            <a:r>
              <a:rPr lang="en-US" altLang="zh-TW" sz="900" dirty="0">
                <a:solidFill>
                  <a:schemeClr val="tx1"/>
                </a:solidFill>
              </a:rPr>
              <a:t>pdf</a:t>
            </a:r>
            <a:r>
              <a:rPr lang="zh-TW" altLang="en-US" sz="900" dirty="0">
                <a:solidFill>
                  <a:schemeClr val="tx1"/>
                </a:solidFill>
              </a:rPr>
              <a:t>以及嚴重度排序</a:t>
            </a:r>
            <a:r>
              <a:rPr lang="en-US" altLang="zh-TW" sz="900" dirty="0">
                <a:solidFill>
                  <a:schemeClr val="tx1"/>
                </a:solidFill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75719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daily_report.py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315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daily_report.py</a:t>
            </a:r>
            <a:r>
              <a:rPr lang="zh-TW" altLang="en-US" sz="1100" dirty="0">
                <a:solidFill>
                  <a:srgbClr val="002060"/>
                </a:solidFill>
              </a:rPr>
              <a:t>每</a:t>
            </a:r>
            <a:r>
              <a:rPr lang="zh-TW" altLang="en-US" sz="1100" dirty="0" smtClean="0">
                <a:solidFill>
                  <a:srgbClr val="002060"/>
                </a:solidFill>
              </a:rPr>
              <a:t>日生成日報，包括產能、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以及各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100" dirty="0" smtClean="0">
                <a:solidFill>
                  <a:srgbClr val="002060"/>
                </a:solidFill>
              </a:rPr>
              <a:t>&lt;1</a:t>
            </a:r>
            <a:r>
              <a:rPr lang="zh-TW" altLang="en-US" sz="1100" dirty="0" smtClean="0">
                <a:solidFill>
                  <a:srgbClr val="002060"/>
                </a:solidFill>
              </a:rPr>
              <a:t>測項資訊。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10203"/>
          <a:stretch/>
        </p:blipFill>
        <p:spPr>
          <a:xfrm>
            <a:off x="102310" y="1000731"/>
            <a:ext cx="6119447" cy="3743959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116859" y="778615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2963171" y="3718005"/>
            <a:ext cx="3325728" cy="558954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which_period</a:t>
            </a:r>
            <a:r>
              <a:rPr lang="en-US" altLang="zh-TW" sz="700" dirty="0" smtClean="0">
                <a:solidFill>
                  <a:srgbClr val="0000FF"/>
                </a:solidFill>
              </a:rPr>
              <a:t>):</a:t>
            </a:r>
            <a:r>
              <a:rPr lang="zh-TW" altLang="en-US" sz="700" dirty="0" smtClean="0">
                <a:solidFill>
                  <a:srgbClr val="0000FF"/>
                </a:solidFill>
              </a:rPr>
              <a:t> 過去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 smtClean="0">
                <a:solidFill>
                  <a:srgbClr val="0000FF"/>
                </a:solidFill>
              </a:rPr>
              <a:t>天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en-US" altLang="zh-TW" sz="700" dirty="0" smtClean="0">
                <a:solidFill>
                  <a:srgbClr val="0000FF"/>
                </a:solidFill>
              </a:rPr>
              <a:t>Dashboard id:</a:t>
            </a:r>
            <a:r>
              <a:rPr lang="zh-TW" altLang="en-US" sz="700" dirty="0" smtClean="0">
                <a:solidFill>
                  <a:srgbClr val="0000FF"/>
                </a:solidFill>
              </a:rPr>
              <a:t> 截圖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</a:t>
            </a:r>
            <a:r>
              <a:rPr lang="zh-TW" altLang="en-US" sz="700" dirty="0" smtClean="0">
                <a:solidFill>
                  <a:srgbClr val="0000FF"/>
                </a:solidFill>
              </a:rPr>
              <a:t>的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url</a:t>
            </a:r>
            <a:r>
              <a:rPr lang="zh-TW" altLang="en-US" sz="700" dirty="0" smtClean="0">
                <a:solidFill>
                  <a:srgbClr val="0000FF"/>
                </a:solidFill>
              </a:rPr>
              <a:t>主要靠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r>
              <a:rPr lang="zh-TW" altLang="en-US" sz="700" dirty="0" smtClean="0">
                <a:solidFill>
                  <a:srgbClr val="0000FF"/>
                </a:solidFill>
              </a:rPr>
              <a:t>來分辨，故後續如果要加入其他頁面，可直接於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dict</a:t>
            </a:r>
            <a:r>
              <a:rPr lang="zh-TW" altLang="en-US" sz="700" dirty="0" smtClean="0">
                <a:solidFill>
                  <a:srgbClr val="0000FF"/>
                </a:solidFill>
              </a:rPr>
              <a:t>中加入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endParaRPr lang="en-US" altLang="zh-TW" sz="700" dirty="0">
              <a:solidFill>
                <a:srgbClr val="0000FF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511552" y="3819031"/>
            <a:ext cx="735036" cy="87951"/>
          </a:xfrm>
          <a:prstGeom prst="roundRect">
            <a:avLst>
              <a:gd name="adj" fmla="val 0"/>
            </a:avLst>
          </a:prstGeom>
          <a:solidFill>
            <a:srgbClr val="FFFF00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511551" y="3997482"/>
            <a:ext cx="2378719" cy="391118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199" y="1028432"/>
            <a:ext cx="2375698" cy="1015460"/>
          </a:xfrm>
          <a:prstGeom prst="rect">
            <a:avLst/>
          </a:prstGeom>
        </p:spPr>
      </p:pic>
      <p:sp>
        <p:nvSpPr>
          <p:cNvPr id="27" name="圓角矩形 26"/>
          <p:cNvSpPr/>
          <p:nvPr/>
        </p:nvSpPr>
        <p:spPr>
          <a:xfrm>
            <a:off x="4625080" y="1361405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Quality &amp; Production dashboard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1723" y="1330036"/>
            <a:ext cx="5610372" cy="530736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81723" y="1904928"/>
            <a:ext cx="5610372" cy="1017383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4625080" y="1946347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Lower </a:t>
            </a:r>
            <a:r>
              <a:rPr lang="en-US" altLang="zh-TW" sz="700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700" dirty="0" smtClean="0">
                <a:solidFill>
                  <a:schemeClr val="tx2"/>
                </a:solidFill>
              </a:rPr>
              <a:t> test item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199" y="2150966"/>
            <a:ext cx="2375698" cy="9985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198" y="3256630"/>
            <a:ext cx="2375699" cy="1214794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78526" y="2980315"/>
            <a:ext cx="5610372" cy="634689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圓角矩形 32"/>
          <p:cNvSpPr/>
          <p:nvPr/>
        </p:nvSpPr>
        <p:spPr>
          <a:xfrm>
            <a:off x="4625080" y="3025312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整合 </a:t>
            </a:r>
            <a:r>
              <a:rPr lang="en-US" altLang="zh-TW" sz="700" dirty="0" smtClean="0">
                <a:solidFill>
                  <a:schemeClr val="tx2"/>
                </a:solidFill>
              </a:rPr>
              <a:t>&amp;</a:t>
            </a:r>
            <a:r>
              <a:rPr lang="zh-TW" altLang="en-US" sz="700" dirty="0" smtClean="0">
                <a:solidFill>
                  <a:schemeClr val="tx2"/>
                </a:solidFill>
              </a:rPr>
              <a:t> 輸出</a:t>
            </a:r>
            <a:r>
              <a:rPr lang="en-US" altLang="zh-TW" sz="700" dirty="0" smtClean="0">
                <a:solidFill>
                  <a:schemeClr val="tx2"/>
                </a:solidFill>
              </a:rPr>
              <a:t>PDF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6530198" y="795068"/>
            <a:ext cx="1132895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err="1" smtClean="0">
                <a:solidFill>
                  <a:srgbClr val="00B050"/>
                </a:solidFill>
              </a:rPr>
              <a:t>Grafana</a:t>
            </a:r>
            <a:r>
              <a:rPr lang="zh-TW" altLang="en-US" sz="900" dirty="0" smtClean="0">
                <a:solidFill>
                  <a:srgbClr val="00B050"/>
                </a:solidFill>
              </a:rPr>
              <a:t>結果顯示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2669028" y="3599213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5016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weekly_report.py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weekly_report.py</a:t>
            </a:r>
            <a:r>
              <a:rPr lang="zh-TW" altLang="en-US" sz="1100" dirty="0" smtClean="0">
                <a:solidFill>
                  <a:srgbClr val="002060"/>
                </a:solidFill>
              </a:rPr>
              <a:t>每週</a:t>
            </a:r>
            <a:r>
              <a:rPr lang="zh-TW" altLang="en-US" sz="1100" dirty="0">
                <a:solidFill>
                  <a:srgbClr val="002060"/>
                </a:solidFill>
              </a:rPr>
              <a:t>一</a:t>
            </a:r>
            <a:r>
              <a:rPr lang="zh-TW" altLang="en-US" sz="1100" dirty="0" smtClean="0">
                <a:solidFill>
                  <a:srgbClr val="002060"/>
                </a:solidFill>
              </a:rPr>
              <a:t>生成</a:t>
            </a:r>
            <a:r>
              <a:rPr lang="zh-TW" altLang="en-US" sz="1100" dirty="0">
                <a:solidFill>
                  <a:srgbClr val="002060"/>
                </a:solidFill>
              </a:rPr>
              <a:t>週</a:t>
            </a:r>
            <a:r>
              <a:rPr lang="zh-TW" altLang="en-US" sz="1100" dirty="0" smtClean="0">
                <a:solidFill>
                  <a:srgbClr val="002060"/>
                </a:solidFill>
              </a:rPr>
              <a:t>報，包括產能、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</a:t>
            </a:r>
            <a:r>
              <a:rPr lang="en-US" altLang="zh-TW" sz="1100" dirty="0" smtClean="0">
                <a:solidFill>
                  <a:srgbClr val="002060"/>
                </a:solidFill>
              </a:rPr>
              <a:t>Lower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各測項</a:t>
            </a:r>
            <a:r>
              <a:rPr lang="en-US" altLang="zh-TW" sz="1100" dirty="0" smtClean="0">
                <a:solidFill>
                  <a:srgbClr val="002060"/>
                </a:solidFill>
              </a:rPr>
              <a:t>precision &amp; accuracy</a:t>
            </a:r>
            <a:r>
              <a:rPr lang="zh-TW" altLang="en-US" sz="1100" dirty="0" smtClean="0">
                <a:solidFill>
                  <a:srgbClr val="002060"/>
                </a:solidFill>
              </a:rPr>
              <a:t>資訊。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96" y="1028432"/>
            <a:ext cx="7655211" cy="3831858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238351" y="797797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6003" y="1876476"/>
            <a:ext cx="7177004" cy="433882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16003" y="2383611"/>
            <a:ext cx="7177004" cy="525843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16003" y="2980262"/>
            <a:ext cx="7177004" cy="607000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6308961" y="1920768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Quality &amp; Production dashboard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308961" y="2424598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Lower </a:t>
            </a:r>
            <a:r>
              <a:rPr lang="en-US" altLang="zh-TW" sz="700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700" dirty="0" smtClean="0">
                <a:solidFill>
                  <a:schemeClr val="tx2"/>
                </a:solidFill>
              </a:rPr>
              <a:t> test item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308961" y="3023694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整合 </a:t>
            </a:r>
            <a:r>
              <a:rPr lang="en-US" altLang="zh-TW" sz="700" dirty="0" smtClean="0">
                <a:solidFill>
                  <a:schemeClr val="tx2"/>
                </a:solidFill>
              </a:rPr>
              <a:t>&amp;</a:t>
            </a:r>
            <a:r>
              <a:rPr lang="zh-TW" altLang="en-US" sz="700" dirty="0" smtClean="0">
                <a:solidFill>
                  <a:schemeClr val="tx2"/>
                </a:solidFill>
              </a:rPr>
              <a:t> 輸出</a:t>
            </a:r>
            <a:r>
              <a:rPr lang="en-US" altLang="zh-TW" sz="700" dirty="0" smtClean="0">
                <a:solidFill>
                  <a:schemeClr val="tx2"/>
                </a:solidFill>
              </a:rPr>
              <a:t>PDF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3975722" y="3825425"/>
            <a:ext cx="2519396" cy="678877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which_period</a:t>
            </a:r>
            <a:r>
              <a:rPr lang="en-US" altLang="zh-TW" sz="700" dirty="0" smtClean="0">
                <a:solidFill>
                  <a:srgbClr val="0000FF"/>
                </a:solidFill>
              </a:rPr>
              <a:t>):</a:t>
            </a:r>
            <a:r>
              <a:rPr lang="zh-TW" altLang="en-US" sz="700" dirty="0" smtClean="0">
                <a:solidFill>
                  <a:srgbClr val="0000FF"/>
                </a:solidFill>
              </a:rPr>
              <a:t> 過去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 smtClean="0">
                <a:solidFill>
                  <a:srgbClr val="0000FF"/>
                </a:solidFill>
              </a:rPr>
              <a:t>天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en-US" altLang="zh-TW" sz="700" dirty="0" smtClean="0">
                <a:solidFill>
                  <a:srgbClr val="0000FF"/>
                </a:solidFill>
              </a:rPr>
              <a:t>Dashboard id:</a:t>
            </a:r>
            <a:r>
              <a:rPr lang="zh-TW" altLang="en-US" sz="700" dirty="0" smtClean="0">
                <a:solidFill>
                  <a:srgbClr val="0000FF"/>
                </a:solidFill>
              </a:rPr>
              <a:t> 截圖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</a:t>
            </a:r>
            <a:r>
              <a:rPr lang="zh-TW" altLang="en-US" sz="700" dirty="0" smtClean="0">
                <a:solidFill>
                  <a:srgbClr val="0000FF"/>
                </a:solidFill>
              </a:rPr>
              <a:t>的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url</a:t>
            </a:r>
            <a:r>
              <a:rPr lang="zh-TW" altLang="en-US" sz="700" dirty="0" smtClean="0">
                <a:solidFill>
                  <a:srgbClr val="0000FF"/>
                </a:solidFill>
              </a:rPr>
              <a:t>主要靠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r>
              <a:rPr lang="zh-TW" altLang="en-US" sz="700" dirty="0" smtClean="0">
                <a:solidFill>
                  <a:srgbClr val="0000FF"/>
                </a:solidFill>
              </a:rPr>
              <a:t>來分辨，故後續如果要加入其他頁面，可直接於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dict</a:t>
            </a:r>
            <a:r>
              <a:rPr lang="zh-TW" altLang="en-US" sz="700" dirty="0" smtClean="0">
                <a:solidFill>
                  <a:srgbClr val="0000FF"/>
                </a:solidFill>
              </a:rPr>
              <a:t>中加入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endParaRPr lang="en-US" altLang="zh-TW" sz="700" dirty="0">
              <a:solidFill>
                <a:srgbClr val="0000FF"/>
              </a:solidFill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671412" y="3825425"/>
            <a:ext cx="735036" cy="87951"/>
          </a:xfrm>
          <a:prstGeom prst="roundRect">
            <a:avLst>
              <a:gd name="adj" fmla="val 0"/>
            </a:avLst>
          </a:prstGeom>
          <a:solidFill>
            <a:srgbClr val="FFFF00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689537" y="4003402"/>
            <a:ext cx="3172684" cy="499831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901080" y="3776681"/>
            <a:ext cx="1859432" cy="1062770"/>
            <a:chOff x="7124884" y="3776681"/>
            <a:chExt cx="1859432" cy="106277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4884" y="4005845"/>
              <a:ext cx="1859432" cy="833606"/>
            </a:xfrm>
            <a:prstGeom prst="rect">
              <a:avLst/>
            </a:prstGeom>
          </p:spPr>
        </p:pic>
        <p:sp>
          <p:nvSpPr>
            <p:cNvPr id="21" name="圓角矩形 20"/>
            <p:cNvSpPr/>
            <p:nvPr/>
          </p:nvSpPr>
          <p:spPr>
            <a:xfrm>
              <a:off x="7124884" y="3776681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橢圓 19"/>
          <p:cNvSpPr/>
          <p:nvPr/>
        </p:nvSpPr>
        <p:spPr>
          <a:xfrm>
            <a:off x="3766858" y="3705909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921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cbn_generic_2 - monthly_report.py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monthly_report.py</a:t>
            </a:r>
            <a:r>
              <a:rPr lang="zh-TW" altLang="en-US" sz="1100" dirty="0" smtClean="0">
                <a:solidFill>
                  <a:srgbClr val="002060"/>
                </a:solidFill>
              </a:rPr>
              <a:t>於每月</a:t>
            </a:r>
            <a:r>
              <a:rPr lang="en-US" altLang="zh-TW" sz="1100" dirty="0" smtClean="0">
                <a:solidFill>
                  <a:srgbClr val="002060"/>
                </a:solidFill>
              </a:rPr>
              <a:t>1</a:t>
            </a:r>
            <a:r>
              <a:rPr lang="zh-TW" altLang="en-US" sz="1100" dirty="0">
                <a:solidFill>
                  <a:srgbClr val="002060"/>
                </a:solidFill>
              </a:rPr>
              <a:t>號</a:t>
            </a:r>
            <a:r>
              <a:rPr lang="zh-TW" altLang="en-US" sz="1100" dirty="0" smtClean="0">
                <a:solidFill>
                  <a:srgbClr val="002060"/>
                </a:solidFill>
              </a:rPr>
              <a:t>生成月報，包括產能、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</a:t>
            </a:r>
            <a:r>
              <a:rPr lang="en-US" altLang="zh-TW" sz="1100" dirty="0" smtClean="0">
                <a:solidFill>
                  <a:srgbClr val="002060"/>
                </a:solidFill>
              </a:rPr>
              <a:t>Lower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各測項嚴重度</a:t>
            </a:r>
            <a:r>
              <a:rPr lang="en-US" altLang="zh-TW" sz="1100" dirty="0" smtClean="0">
                <a:solidFill>
                  <a:srgbClr val="002060"/>
                </a:solidFill>
              </a:rPr>
              <a:t>(severity)</a:t>
            </a:r>
            <a:r>
              <a:rPr lang="zh-TW" altLang="en-US" sz="1100" dirty="0" smtClean="0">
                <a:solidFill>
                  <a:srgbClr val="002060"/>
                </a:solidFill>
              </a:rPr>
              <a:t>資訊。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8351" y="797797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96" y="1060645"/>
            <a:ext cx="7296017" cy="383415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6003" y="1908447"/>
            <a:ext cx="6812273" cy="335989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950879" y="1952739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Quality &amp; Production dashboard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1337" y="2508444"/>
            <a:ext cx="6812273" cy="439377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950875" y="2335522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Lower </a:t>
            </a:r>
            <a:r>
              <a:rPr lang="en-US" altLang="zh-TW" sz="700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700" dirty="0" smtClean="0">
                <a:solidFill>
                  <a:schemeClr val="tx2"/>
                </a:solidFill>
              </a:rPr>
              <a:t> test item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950875" y="3062058"/>
            <a:ext cx="163184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整合 </a:t>
            </a:r>
            <a:r>
              <a:rPr lang="en-US" altLang="zh-TW" sz="700" dirty="0" smtClean="0">
                <a:solidFill>
                  <a:schemeClr val="tx2"/>
                </a:solidFill>
              </a:rPr>
              <a:t>&amp;</a:t>
            </a:r>
            <a:r>
              <a:rPr lang="zh-TW" altLang="en-US" sz="700" dirty="0" smtClean="0">
                <a:solidFill>
                  <a:schemeClr val="tx2"/>
                </a:solidFill>
              </a:rPr>
              <a:t> 輸出</a:t>
            </a:r>
            <a:r>
              <a:rPr lang="en-US" altLang="zh-TW" sz="700" dirty="0" smtClean="0">
                <a:solidFill>
                  <a:schemeClr val="tx2"/>
                </a:solidFill>
              </a:rPr>
              <a:t>PDF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0275" y="3018928"/>
            <a:ext cx="6812273" cy="632278"/>
          </a:xfrm>
          <a:prstGeom prst="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671412" y="3876577"/>
            <a:ext cx="735036" cy="87951"/>
          </a:xfrm>
          <a:prstGeom prst="roundRect">
            <a:avLst>
              <a:gd name="adj" fmla="val 0"/>
            </a:avLst>
          </a:prstGeom>
          <a:solidFill>
            <a:srgbClr val="FFFF00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689537" y="4054554"/>
            <a:ext cx="2891330" cy="525408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3705471" y="3865082"/>
            <a:ext cx="2557762" cy="714880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程式維護可調整部分包含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時間區間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which_period</a:t>
            </a:r>
            <a:r>
              <a:rPr lang="en-US" altLang="zh-TW" sz="700" dirty="0" smtClean="0">
                <a:solidFill>
                  <a:srgbClr val="0000FF"/>
                </a:solidFill>
              </a:rPr>
              <a:t>):</a:t>
            </a:r>
            <a:r>
              <a:rPr lang="zh-TW" altLang="en-US" sz="700" dirty="0" smtClean="0">
                <a:solidFill>
                  <a:srgbClr val="0000FF"/>
                </a:solidFill>
              </a:rPr>
              <a:t> 過去</a:t>
            </a:r>
            <a:r>
              <a:rPr lang="en-US" altLang="zh-TW" sz="700" dirty="0" smtClean="0">
                <a:solidFill>
                  <a:srgbClr val="0000FF"/>
                </a:solidFill>
              </a:rPr>
              <a:t>n</a:t>
            </a:r>
            <a:r>
              <a:rPr lang="zh-TW" altLang="en-US" sz="700" dirty="0" smtClean="0">
                <a:solidFill>
                  <a:srgbClr val="0000FF"/>
                </a:solidFill>
              </a:rPr>
              <a:t>天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en-US" altLang="zh-TW" sz="700" dirty="0" smtClean="0">
                <a:solidFill>
                  <a:srgbClr val="0000FF"/>
                </a:solidFill>
              </a:rPr>
              <a:t>Dashboard id:</a:t>
            </a:r>
            <a:r>
              <a:rPr lang="zh-TW" altLang="en-US" sz="700" dirty="0" smtClean="0">
                <a:solidFill>
                  <a:srgbClr val="0000FF"/>
                </a:solidFill>
              </a:rPr>
              <a:t> 截圖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</a:t>
            </a:r>
            <a:r>
              <a:rPr lang="zh-TW" altLang="en-US" sz="700" dirty="0" smtClean="0">
                <a:solidFill>
                  <a:srgbClr val="0000FF"/>
                </a:solidFill>
              </a:rPr>
              <a:t>的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url</a:t>
            </a:r>
            <a:r>
              <a:rPr lang="zh-TW" altLang="en-US" sz="700" dirty="0" smtClean="0">
                <a:solidFill>
                  <a:srgbClr val="0000FF"/>
                </a:solidFill>
              </a:rPr>
              <a:t>主要靠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r>
              <a:rPr lang="zh-TW" altLang="en-US" sz="700" dirty="0" smtClean="0">
                <a:solidFill>
                  <a:srgbClr val="0000FF"/>
                </a:solidFill>
              </a:rPr>
              <a:t>來分辨，故後續如果要加入其他頁面，可直接於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dict</a:t>
            </a:r>
            <a:r>
              <a:rPr lang="zh-TW" altLang="en-US" sz="700" dirty="0" smtClean="0">
                <a:solidFill>
                  <a:srgbClr val="0000FF"/>
                </a:solidFill>
              </a:rPr>
              <a:t>中加入</a:t>
            </a:r>
            <a:r>
              <a:rPr lang="en-US" altLang="zh-TW" sz="700" dirty="0" smtClean="0">
                <a:solidFill>
                  <a:srgbClr val="0000FF"/>
                </a:solidFill>
              </a:rPr>
              <a:t>dashboard id</a:t>
            </a:r>
            <a:endParaRPr lang="en-US" altLang="zh-TW" sz="700" dirty="0">
              <a:solidFill>
                <a:srgbClr val="0000FF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690067" y="3776681"/>
            <a:ext cx="1950294" cy="1118117"/>
            <a:chOff x="6587758" y="3776681"/>
            <a:chExt cx="1950294" cy="1118117"/>
          </a:xfrm>
        </p:grpSpPr>
        <p:sp>
          <p:nvSpPr>
            <p:cNvPr id="19" name="圓角矩形 18"/>
            <p:cNvSpPr/>
            <p:nvPr/>
          </p:nvSpPr>
          <p:spPr>
            <a:xfrm>
              <a:off x="6587758" y="3776681"/>
              <a:ext cx="113289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結果顯示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7758" y="4012596"/>
              <a:ext cx="1950294" cy="882202"/>
            </a:xfrm>
            <a:prstGeom prst="rect">
              <a:avLst/>
            </a:prstGeom>
          </p:spPr>
        </p:pic>
      </p:grpSp>
      <p:sp>
        <p:nvSpPr>
          <p:cNvPr id="20" name="橢圓 19"/>
          <p:cNvSpPr/>
          <p:nvPr/>
        </p:nvSpPr>
        <p:spPr>
          <a:xfrm>
            <a:off x="3522847" y="3729459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024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cbn_generic_2 – daily_report_summary.py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3067404" y="687818"/>
            <a:ext cx="47446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daily_report_summary.py</a:t>
            </a:r>
            <a:r>
              <a:rPr lang="zh-TW" altLang="en-US" sz="1100" dirty="0" smtClean="0">
                <a:solidFill>
                  <a:srgbClr val="002060"/>
                </a:solidFill>
              </a:rPr>
              <a:t>為</a:t>
            </a:r>
            <a:r>
              <a:rPr lang="zh-TW" altLang="en-US" sz="1100" dirty="0" smtClean="0">
                <a:solidFill>
                  <a:srgbClr val="0000FF"/>
                </a:solidFill>
              </a:rPr>
              <a:t>每天下午整理</a:t>
            </a:r>
            <a:r>
              <a:rPr lang="en-US" altLang="zh-TW" sz="1100" dirty="0" smtClean="0">
                <a:solidFill>
                  <a:srgbClr val="0000FF"/>
                </a:solidFill>
              </a:rPr>
              <a:t>daily report</a:t>
            </a:r>
            <a:r>
              <a:rPr lang="zh-TW" altLang="en-US" sz="1100" dirty="0" smtClean="0">
                <a:solidFill>
                  <a:srgbClr val="0000FF"/>
                </a:solidFill>
              </a:rPr>
              <a:t> </a:t>
            </a:r>
            <a:r>
              <a:rPr lang="en-US" altLang="zh-TW" sz="1100" dirty="0" smtClean="0">
                <a:solidFill>
                  <a:srgbClr val="0000FF"/>
                </a:solidFill>
              </a:rPr>
              <a:t>mail</a:t>
            </a:r>
            <a:r>
              <a:rPr lang="zh-TW" altLang="en-US" sz="1100" dirty="0" smtClean="0">
                <a:solidFill>
                  <a:srgbClr val="0000FF"/>
                </a:solidFill>
              </a:rPr>
              <a:t>所需的各工廠資訊截圖</a:t>
            </a:r>
            <a:r>
              <a:rPr lang="zh-TW" altLang="en-US" sz="1100" dirty="0" smtClean="0">
                <a:solidFill>
                  <a:srgbClr val="002060"/>
                </a:solidFill>
              </a:rPr>
              <a:t>，內容包含前一天的產能、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以及最小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的測項資</a:t>
            </a:r>
            <a:r>
              <a:rPr lang="zh-TW" altLang="en-US" sz="1100" dirty="0">
                <a:solidFill>
                  <a:srgbClr val="002060"/>
                </a:solidFill>
              </a:rPr>
              <a:t>訊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233396" y="751758"/>
            <a:ext cx="2778369" cy="4104008"/>
            <a:chOff x="233396" y="873248"/>
            <a:chExt cx="2778369" cy="410400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396" y="873248"/>
              <a:ext cx="2778369" cy="2354813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396" y="3224144"/>
              <a:ext cx="2778369" cy="1753112"/>
            </a:xfrm>
            <a:prstGeom prst="rect">
              <a:avLst/>
            </a:prstGeom>
          </p:spPr>
        </p:pic>
      </p:grpSp>
      <p:sp>
        <p:nvSpPr>
          <p:cNvPr id="24" name="矩形 23"/>
          <p:cNvSpPr/>
          <p:nvPr/>
        </p:nvSpPr>
        <p:spPr>
          <a:xfrm>
            <a:off x="246184" y="751758"/>
            <a:ext cx="2778369" cy="4104007"/>
          </a:xfrm>
          <a:prstGeom prst="rect">
            <a:avLst/>
          </a:prstGeom>
          <a:noFill/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角矩形 31"/>
          <p:cNvSpPr/>
          <p:nvPr/>
        </p:nvSpPr>
        <p:spPr>
          <a:xfrm>
            <a:off x="238351" y="503655"/>
            <a:ext cx="1731126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Daily report summary mail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3223381" y="1811926"/>
            <a:ext cx="1737333" cy="2969402"/>
            <a:chOff x="3321539" y="1784039"/>
            <a:chExt cx="1737333" cy="2969402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1539" y="1784039"/>
              <a:ext cx="1737333" cy="2969402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3321539" y="3102654"/>
              <a:ext cx="1737333" cy="23656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3067404" y="1251136"/>
            <a:ext cx="56244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主要由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jenkins</a:t>
            </a:r>
            <a:r>
              <a:rPr lang="zh-TW" altLang="en-US" sz="1100" dirty="0" smtClean="0">
                <a:solidFill>
                  <a:srgbClr val="002060"/>
                </a:solidFill>
              </a:rPr>
              <a:t>觸發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Factory_Report</a:t>
            </a:r>
            <a:r>
              <a:rPr lang="en-US" altLang="zh-TW" sz="1100" dirty="0" smtClean="0">
                <a:solidFill>
                  <a:srgbClr val="002060"/>
                </a:solidFill>
              </a:rPr>
              <a:t> &gt;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Daily_Report_Summary_Image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  <a:r>
              <a:rPr lang="zh-TW" altLang="en-US" sz="1100" dirty="0" smtClean="0">
                <a:solidFill>
                  <a:srgbClr val="002060"/>
                </a:solidFill>
              </a:rPr>
              <a:t>，預設每天</a:t>
            </a:r>
            <a:r>
              <a:rPr lang="en-US" altLang="zh-TW" sz="1100" dirty="0" smtClean="0">
                <a:solidFill>
                  <a:srgbClr val="002060"/>
                </a:solidFill>
              </a:rPr>
              <a:t>13:30</a:t>
            </a:r>
            <a:r>
              <a:rPr lang="zh-TW" altLang="en-US" sz="1100" dirty="0" smtClean="0">
                <a:solidFill>
                  <a:srgbClr val="002060"/>
                </a:solidFill>
              </a:rPr>
              <a:t>執行程式，會得到三個工廠的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png</a:t>
            </a:r>
            <a:r>
              <a:rPr lang="zh-TW" altLang="en-US" sz="1100" dirty="0" smtClean="0">
                <a:solidFill>
                  <a:srgbClr val="002060"/>
                </a:solidFill>
              </a:rPr>
              <a:t>圖。</a:t>
            </a:r>
            <a:endParaRPr lang="en-US" altLang="zh-TW" sz="1100" dirty="0" smtClean="0">
              <a:solidFill>
                <a:schemeClr val="tx2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050837" y="2276304"/>
            <a:ext cx="4093163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b="1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100" b="1" dirty="0" smtClean="0">
                <a:solidFill>
                  <a:srgbClr val="002060"/>
                </a:solidFill>
              </a:rPr>
              <a:t> dashboard URL:</a:t>
            </a:r>
            <a:endParaRPr lang="en-US" altLang="zh-TW" sz="11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100" b="1" dirty="0" smtClean="0">
                <a:solidFill>
                  <a:srgbClr val="0070C0"/>
                </a:solidFill>
              </a:rPr>
              <a:t>[CDE] </a:t>
            </a:r>
            <a:r>
              <a:rPr lang="zh-TW" altLang="en-US" sz="1100" dirty="0" smtClean="0">
                <a:solidFill>
                  <a:srgbClr val="0070C0"/>
                </a:solidFill>
              </a:rPr>
              <a:t>http</a:t>
            </a:r>
            <a:r>
              <a:rPr lang="zh-TW" altLang="en-US" sz="1100" dirty="0">
                <a:solidFill>
                  <a:srgbClr val="0070C0"/>
                </a:solidFill>
              </a:rPr>
              <a:t>://cbn_factory.compalbn.com:3000/d/aVc9lH9G</a:t>
            </a:r>
            <a:r>
              <a:rPr lang="zh-TW" altLang="en-US" sz="1100" dirty="0" smtClean="0">
                <a:solidFill>
                  <a:srgbClr val="0070C0"/>
                </a:solidFill>
              </a:rPr>
              <a:t>z?orgId</a:t>
            </a:r>
            <a:r>
              <a:rPr lang="zh-TW" altLang="en-US" sz="1100" dirty="0">
                <a:solidFill>
                  <a:srgbClr val="0070C0"/>
                </a:solidFill>
              </a:rPr>
              <a:t>=</a:t>
            </a:r>
            <a:r>
              <a:rPr lang="zh-TW" altLang="en-US" sz="1100" dirty="0" smtClean="0">
                <a:solidFill>
                  <a:srgbClr val="0070C0"/>
                </a:solidFill>
              </a:rPr>
              <a:t>1</a:t>
            </a:r>
            <a:endParaRPr lang="en-US" altLang="zh-TW" sz="11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100" b="1" dirty="0" smtClean="0">
                <a:solidFill>
                  <a:srgbClr val="0070C0"/>
                </a:solidFill>
              </a:rPr>
              <a:t>[FLEX</a:t>
            </a:r>
            <a:r>
              <a:rPr lang="en-US" altLang="zh-TW" sz="1100" b="1" dirty="0">
                <a:solidFill>
                  <a:srgbClr val="0070C0"/>
                </a:solidFill>
              </a:rPr>
              <a:t>]</a:t>
            </a:r>
            <a:r>
              <a:rPr lang="en-US" altLang="zh-TW" sz="1100" dirty="0">
                <a:solidFill>
                  <a:srgbClr val="0070C0"/>
                </a:solidFill>
              </a:rPr>
              <a:t> http://</a:t>
            </a:r>
            <a:r>
              <a:rPr lang="en-US" altLang="zh-TW" sz="1100" dirty="0" smtClean="0">
                <a:solidFill>
                  <a:srgbClr val="0070C0"/>
                </a:solidFill>
              </a:rPr>
              <a:t>cbn_factory.compalbn.com:3000/d/0Qo_uNrMk?orgId=1</a:t>
            </a:r>
            <a:endParaRPr lang="en-US" altLang="zh-TW" sz="11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100" b="1" dirty="0" smtClean="0">
                <a:solidFill>
                  <a:srgbClr val="0070C0"/>
                </a:solidFill>
              </a:rPr>
              <a:t>[</a:t>
            </a:r>
            <a:r>
              <a:rPr lang="en-US" altLang="zh-TW" sz="1100" b="1" dirty="0" err="1" smtClean="0">
                <a:solidFill>
                  <a:srgbClr val="0070C0"/>
                </a:solidFill>
              </a:rPr>
              <a:t>TwoWing</a:t>
            </a:r>
            <a:r>
              <a:rPr lang="en-US" altLang="zh-TW" sz="1100" b="1" dirty="0">
                <a:solidFill>
                  <a:srgbClr val="0070C0"/>
                </a:solidFill>
              </a:rPr>
              <a:t>]</a:t>
            </a:r>
            <a:r>
              <a:rPr lang="en-US" altLang="zh-TW" sz="1100" dirty="0">
                <a:solidFill>
                  <a:srgbClr val="0070C0"/>
                </a:solidFill>
              </a:rPr>
              <a:t> http://</a:t>
            </a:r>
            <a:r>
              <a:rPr lang="en-US" altLang="zh-TW" sz="1100" dirty="0" smtClean="0">
                <a:solidFill>
                  <a:srgbClr val="0070C0"/>
                </a:solidFill>
              </a:rPr>
              <a:t>cbn_factory.compalbn.com:3000/d/b_qxuN9Gz?orgId=1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050837" y="4062698"/>
            <a:ext cx="40292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Jenkins</a:t>
            </a:r>
            <a:r>
              <a:rPr lang="zh-TW" altLang="en-US" sz="1100" dirty="0" smtClean="0">
                <a:solidFill>
                  <a:srgbClr val="002060"/>
                </a:solidFill>
              </a:rPr>
              <a:t>觸發程式至上述</a:t>
            </a:r>
            <a:r>
              <a:rPr lang="en-US" altLang="zh-TW" sz="1100" dirty="0" smtClean="0">
                <a:solidFill>
                  <a:srgbClr val="002060"/>
                </a:solidFill>
              </a:rPr>
              <a:t>URL</a:t>
            </a:r>
            <a:r>
              <a:rPr lang="zh-TW" altLang="en-US" sz="1100" dirty="0" smtClean="0">
                <a:solidFill>
                  <a:srgbClr val="002060"/>
                </a:solidFill>
              </a:rPr>
              <a:t>內截圖前一天的</a:t>
            </a: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，並輸出為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png</a:t>
            </a:r>
            <a:r>
              <a:rPr lang="zh-TW" altLang="en-US" sz="1100" dirty="0" smtClean="0">
                <a:solidFill>
                  <a:srgbClr val="002060"/>
                </a:solidFill>
              </a:rPr>
              <a:t>格式圖片後寄送</a:t>
            </a:r>
            <a:r>
              <a:rPr lang="en-US" altLang="zh-TW" sz="1100" dirty="0" smtClean="0">
                <a:solidFill>
                  <a:srgbClr val="002060"/>
                </a:solidFill>
              </a:rPr>
              <a:t>mail</a:t>
            </a:r>
            <a:r>
              <a:rPr lang="zh-TW" altLang="en-US" sz="1100" dirty="0" smtClean="0">
                <a:solidFill>
                  <a:srgbClr val="002060"/>
                </a:solidFill>
              </a:rPr>
              <a:t>出來。</a:t>
            </a:r>
            <a:endParaRPr lang="en-US" altLang="zh-TW" sz="11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233396" y="481618"/>
            <a:ext cx="74846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Server_2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主要放置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sz="1100" dirty="0" smtClean="0">
                <a:solidFill>
                  <a:srgbClr val="002060"/>
                </a:solidFill>
              </a:rPr>
              <a:t> &amp;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gitea</a:t>
            </a:r>
            <a:r>
              <a:rPr lang="en-US" altLang="zh-TW" sz="1100" dirty="0" smtClean="0">
                <a:solidFill>
                  <a:srgbClr val="002060"/>
                </a:solidFill>
              </a:rPr>
              <a:t> container</a:t>
            </a:r>
            <a:r>
              <a:rPr lang="zh-TW" altLang="en-US" sz="1100" dirty="0" smtClean="0">
                <a:solidFill>
                  <a:srgbClr val="002060"/>
                </a:solidFill>
              </a:rPr>
              <a:t>，為系統核心，另同時放置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Rawdata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file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2</a:t>
            </a:r>
            <a:r>
              <a:rPr lang="en-US" altLang="zh-TW" sz="1100" baseline="30000" dirty="0" smtClean="0">
                <a:solidFill>
                  <a:srgbClr val="002060"/>
                </a:solidFill>
              </a:rPr>
              <a:t>nd</a:t>
            </a:r>
            <a:r>
              <a:rPr lang="en-US" altLang="zh-TW" sz="1100" dirty="0" smtClean="0">
                <a:solidFill>
                  <a:srgbClr val="002060"/>
                </a:solidFill>
              </a:rPr>
              <a:t> backup</a:t>
            </a:r>
            <a:r>
              <a:rPr lang="zh-TW" altLang="en-US" sz="1100" dirty="0" smtClean="0">
                <a:solidFill>
                  <a:srgbClr val="002060"/>
                </a:solidFill>
              </a:rPr>
              <a:t>，以下會分別詳細介紹開發方式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>
                <a:solidFill>
                  <a:srgbClr val="002060"/>
                </a:solidFill>
              </a:rPr>
              <a:t>步驟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48497" y="1215684"/>
            <a:ext cx="1504501" cy="894468"/>
            <a:chOff x="-41559" y="1068615"/>
            <a:chExt cx="1504501" cy="894468"/>
          </a:xfrm>
        </p:grpSpPr>
        <p:sp>
          <p:nvSpPr>
            <p:cNvPr id="33" name="矩形 32"/>
            <p:cNvSpPr/>
            <p:nvPr/>
          </p:nvSpPr>
          <p:spPr>
            <a:xfrm>
              <a:off x="57552" y="1182003"/>
              <a:ext cx="1405390" cy="781080"/>
            </a:xfrm>
            <a:prstGeom prst="rect">
              <a:avLst/>
            </a:prstGeom>
            <a:solidFill>
              <a:srgbClr val="00B0F0">
                <a:alpha val="10196"/>
              </a:srgb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IP: 10.118.251.78</a:t>
              </a: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Username: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en-US" altLang="zh-TW" sz="900" dirty="0" smtClean="0">
                <a:solidFill>
                  <a:schemeClr val="tx1"/>
                </a:solidFill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Password: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zh-TW" alt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-41559" y="1068615"/>
              <a:ext cx="1166979" cy="22677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Server Login</a:t>
              </a:r>
              <a:endParaRPr lang="zh-TW" altLang="en-US" sz="1000" b="1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2255386" y="1169157"/>
            <a:ext cx="5736989" cy="750238"/>
            <a:chOff x="2255386" y="1169157"/>
            <a:chExt cx="5736989" cy="750238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5386" y="1233112"/>
              <a:ext cx="1817849" cy="622327"/>
            </a:xfrm>
            <a:prstGeom prst="rect">
              <a:avLst/>
            </a:prstGeom>
          </p:spPr>
        </p:pic>
        <p:sp>
          <p:nvSpPr>
            <p:cNvPr id="46" name="圓角矩形 45"/>
            <p:cNvSpPr/>
            <p:nvPr/>
          </p:nvSpPr>
          <p:spPr>
            <a:xfrm>
              <a:off x="4264437" y="1169157"/>
              <a:ext cx="3727938" cy="750238"/>
            </a:xfrm>
            <a:prstGeom prst="roundRect">
              <a:avLst/>
            </a:prstGeom>
            <a:solidFill>
              <a:srgbClr val="00B0F0">
                <a:alpha val="10196"/>
              </a:srgbClr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包含簡介、安裝、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WEB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UI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介面介紹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&amp;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操作、權限、備份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&amp;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回復及可能遇到的問題整理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255386" y="2168807"/>
            <a:ext cx="5736989" cy="750238"/>
            <a:chOff x="2255386" y="2367026"/>
            <a:chExt cx="5736989" cy="750238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5386" y="2383453"/>
              <a:ext cx="1817849" cy="733811"/>
            </a:xfrm>
            <a:prstGeom prst="rect">
              <a:avLst/>
            </a:prstGeom>
          </p:spPr>
        </p:pic>
        <p:sp>
          <p:nvSpPr>
            <p:cNvPr id="47" name="圓角矩形 46"/>
            <p:cNvSpPr/>
            <p:nvPr/>
          </p:nvSpPr>
          <p:spPr>
            <a:xfrm>
              <a:off x="4264437" y="2367026"/>
              <a:ext cx="3727938" cy="750238"/>
            </a:xfrm>
            <a:prstGeom prst="roundRect">
              <a:avLst/>
            </a:prstGeom>
            <a:solidFill>
              <a:schemeClr val="tx2">
                <a:alpha val="10196"/>
              </a:scheme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包含簡介、安裝、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dashboard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編輯、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alarm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功能及可能遇到的問題整理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5386" y="3168458"/>
            <a:ext cx="5736989" cy="829128"/>
            <a:chOff x="2255386" y="3628851"/>
            <a:chExt cx="5736989" cy="82912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5386" y="3628851"/>
              <a:ext cx="1816765" cy="829128"/>
            </a:xfrm>
            <a:prstGeom prst="rect">
              <a:avLst/>
            </a:prstGeom>
          </p:spPr>
        </p:pic>
        <p:sp>
          <p:nvSpPr>
            <p:cNvPr id="48" name="圓角矩形 47"/>
            <p:cNvSpPr/>
            <p:nvPr/>
          </p:nvSpPr>
          <p:spPr>
            <a:xfrm>
              <a:off x="4264437" y="3668296"/>
              <a:ext cx="3727938" cy="7502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200" dirty="0" smtClean="0">
                  <a:solidFill>
                    <a:schemeClr val="tx1"/>
                  </a:solidFill>
                </a:rPr>
                <a:t>目前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Smart factory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的</a:t>
              </a:r>
              <a:r>
                <a:rPr lang="en-US" altLang="zh-TW" sz="1200" dirty="0" smtClean="0">
                  <a:solidFill>
                    <a:schemeClr val="tx1"/>
                  </a:solidFill>
                </a:rPr>
                <a:t>Code</a:t>
              </a:r>
              <a:r>
                <a:rPr lang="zh-TW" altLang="en-US" sz="1200" dirty="0" smtClean="0">
                  <a:solidFill>
                    <a:schemeClr val="tx1"/>
                  </a:solidFill>
                </a:rPr>
                <a:t>版本管理系統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圖片 2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2869" y="1341859"/>
            <a:ext cx="395055" cy="395055"/>
          </a:xfrm>
          <a:prstGeom prst="rect">
            <a:avLst/>
          </a:prstGeom>
        </p:spPr>
      </p:pic>
      <p:pic>
        <p:nvPicPr>
          <p:cNvPr id="22" name="圖片 21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2868" y="2325194"/>
            <a:ext cx="395055" cy="395055"/>
          </a:xfrm>
          <a:prstGeom prst="rect">
            <a:avLst/>
          </a:prstGeom>
        </p:spPr>
      </p:pic>
      <p:pic>
        <p:nvPicPr>
          <p:cNvPr id="23" name="圖片 2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2868" y="3357766"/>
            <a:ext cx="395055" cy="3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6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server_2 -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142" y="459455"/>
            <a:ext cx="1817849" cy="622327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022473" y="1123100"/>
            <a:ext cx="7149577" cy="3026870"/>
            <a:chOff x="1022473" y="1123100"/>
            <a:chExt cx="7149577" cy="3026870"/>
          </a:xfrm>
        </p:grpSpPr>
        <p:grpSp>
          <p:nvGrpSpPr>
            <p:cNvPr id="3" name="群組 2"/>
            <p:cNvGrpSpPr/>
            <p:nvPr/>
          </p:nvGrpSpPr>
          <p:grpSpPr>
            <a:xfrm>
              <a:off x="1022473" y="1123100"/>
              <a:ext cx="7149577" cy="3026870"/>
              <a:chOff x="734725" y="1123100"/>
              <a:chExt cx="7149577" cy="3026870"/>
            </a:xfrm>
          </p:grpSpPr>
          <p:sp>
            <p:nvSpPr>
              <p:cNvPr id="46" name="圓角矩形 45"/>
              <p:cNvSpPr/>
              <p:nvPr/>
            </p:nvSpPr>
            <p:spPr>
              <a:xfrm>
                <a:off x="734725" y="1166118"/>
                <a:ext cx="7149577" cy="2983852"/>
              </a:xfrm>
              <a:prstGeom prst="roundRect">
                <a:avLst>
                  <a:gd name="adj" fmla="val 6309"/>
                </a:avLst>
              </a:prstGeom>
              <a:solidFill>
                <a:srgbClr val="00B0F0">
                  <a:alpha val="10196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5216" y="1123100"/>
                <a:ext cx="3574474" cy="277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</a:rPr>
                  <a:t>Introduction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Installation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Permission Setting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WEB UI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Backup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Restore</a:t>
                </a: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86376" y="1137631"/>
                <a:ext cx="30419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Retention Policy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Export/output data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Python API using</a:t>
                </a:r>
              </a:p>
              <a:p>
                <a:pPr marL="171450" indent="-171450">
                  <a:lnSpc>
                    <a:spcPct val="2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TW" sz="1200" u="sng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Problems</a:t>
                </a:r>
              </a:p>
            </p:txBody>
          </p:sp>
        </p:grpSp>
        <p:pic>
          <p:nvPicPr>
            <p:cNvPr id="20" name="圖片 19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2409" y="1316894"/>
              <a:ext cx="292465" cy="292465"/>
            </a:xfrm>
            <a:prstGeom prst="rect">
              <a:avLst/>
            </a:prstGeom>
          </p:spPr>
        </p:pic>
        <p:pic>
          <p:nvPicPr>
            <p:cNvPr id="21" name="圖片 20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5680" y="1776032"/>
              <a:ext cx="292465" cy="292465"/>
            </a:xfrm>
            <a:prstGeom prst="rect">
              <a:avLst/>
            </a:prstGeom>
          </p:spPr>
        </p:pic>
        <p:pic>
          <p:nvPicPr>
            <p:cNvPr id="23" name="圖片 22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8059" y="2239236"/>
              <a:ext cx="292465" cy="292465"/>
            </a:xfrm>
            <a:prstGeom prst="rect">
              <a:avLst/>
            </a:prstGeom>
          </p:spPr>
        </p:pic>
        <p:pic>
          <p:nvPicPr>
            <p:cNvPr id="24" name="圖片 23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6273" y="2684965"/>
              <a:ext cx="292465" cy="292465"/>
            </a:xfrm>
            <a:prstGeom prst="rect">
              <a:avLst/>
            </a:prstGeom>
          </p:spPr>
        </p:pic>
        <p:pic>
          <p:nvPicPr>
            <p:cNvPr id="25" name="圖片 24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6272" y="3148461"/>
              <a:ext cx="292465" cy="292465"/>
            </a:xfrm>
            <a:prstGeom prst="rect">
              <a:avLst/>
            </a:prstGeom>
          </p:spPr>
        </p:pic>
        <p:pic>
          <p:nvPicPr>
            <p:cNvPr id="27" name="圖片 26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6271" y="3611957"/>
              <a:ext cx="292465" cy="292465"/>
            </a:xfrm>
            <a:prstGeom prst="rect">
              <a:avLst/>
            </a:prstGeom>
          </p:spPr>
        </p:pic>
        <p:pic>
          <p:nvPicPr>
            <p:cNvPr id="28" name="圖片 27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1706" y="1317200"/>
              <a:ext cx="292465" cy="292465"/>
            </a:xfrm>
            <a:prstGeom prst="rect">
              <a:avLst/>
            </a:prstGeom>
          </p:spPr>
        </p:pic>
        <p:pic>
          <p:nvPicPr>
            <p:cNvPr id="29" name="圖片 28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2243" y="1783088"/>
              <a:ext cx="292465" cy="292465"/>
            </a:xfrm>
            <a:prstGeom prst="rect">
              <a:avLst/>
            </a:prstGeom>
          </p:spPr>
        </p:pic>
        <p:pic>
          <p:nvPicPr>
            <p:cNvPr id="30" name="圖片 29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6010" y="2236012"/>
              <a:ext cx="292465" cy="292465"/>
            </a:xfrm>
            <a:prstGeom prst="rect">
              <a:avLst/>
            </a:prstGeom>
          </p:spPr>
        </p:pic>
        <p:pic>
          <p:nvPicPr>
            <p:cNvPr id="31" name="圖片 30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4779" y="2684965"/>
              <a:ext cx="292465" cy="292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16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introduction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5997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56492" y="1021997"/>
            <a:ext cx="8446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dirty="0" smtClean="0">
                <a:solidFill>
                  <a:srgbClr val="002060"/>
                </a:solidFill>
              </a:rPr>
              <a:t>就定義上而言應屬於</a:t>
            </a:r>
            <a:r>
              <a:rPr lang="en-US" altLang="zh-TW" dirty="0" smtClean="0">
                <a:solidFill>
                  <a:srgbClr val="002060"/>
                </a:solidFill>
              </a:rPr>
              <a:t>NOSQL</a:t>
            </a:r>
            <a:r>
              <a:rPr lang="zh-TW" altLang="en-US" dirty="0" smtClean="0">
                <a:solidFill>
                  <a:srgbClr val="002060"/>
                </a:solidFill>
              </a:rPr>
              <a:t>資料庫，是一種</a:t>
            </a:r>
            <a:r>
              <a:rPr lang="en-US" altLang="zh-TW" b="1" dirty="0" smtClean="0">
                <a:solidFill>
                  <a:srgbClr val="002060"/>
                </a:solidFill>
              </a:rPr>
              <a:t>TSDB(Time-series database</a:t>
            </a:r>
            <a:r>
              <a:rPr lang="zh-TW" altLang="en-US" b="1" dirty="0" smtClean="0">
                <a:solidFill>
                  <a:srgbClr val="002060"/>
                </a:solidFill>
              </a:rPr>
              <a:t>，時序型資料庫</a:t>
            </a:r>
            <a:r>
              <a:rPr lang="en-US" altLang="zh-TW" b="1" dirty="0" smtClean="0">
                <a:solidFill>
                  <a:srgbClr val="002060"/>
                </a:solidFill>
              </a:rPr>
              <a:t>)</a:t>
            </a:r>
            <a:r>
              <a:rPr lang="zh-TW" altLang="en-US" dirty="0" smtClean="0">
                <a:solidFill>
                  <a:srgbClr val="002060"/>
                </a:solidFill>
              </a:rPr>
              <a:t>，對於含時間相關的資料提供時間相關的轉換處理與查詢。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dirty="0" smtClean="0">
                <a:solidFill>
                  <a:srgbClr val="002060"/>
                </a:solidFill>
              </a:rPr>
              <a:t>特點在於</a:t>
            </a:r>
            <a:r>
              <a:rPr lang="zh-TW" altLang="en-US" b="1" dirty="0" smtClean="0">
                <a:solidFill>
                  <a:srgbClr val="0000FF"/>
                </a:solidFill>
              </a:rPr>
              <a:t>動態綱要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不須先行定義</a:t>
            </a:r>
            <a:r>
              <a:rPr lang="en-US" altLang="zh-TW" dirty="0" smtClean="0">
                <a:solidFill>
                  <a:srgbClr val="002060"/>
                </a:solidFill>
              </a:rPr>
              <a:t>Schema)</a:t>
            </a:r>
            <a:r>
              <a:rPr lang="zh-TW" altLang="en-US" dirty="0" smtClean="0">
                <a:solidFill>
                  <a:srgbClr val="002060"/>
                </a:solidFill>
              </a:rPr>
              <a:t>、</a:t>
            </a:r>
            <a:r>
              <a:rPr lang="zh-TW" altLang="en-US" b="1" dirty="0" smtClean="0">
                <a:solidFill>
                  <a:srgbClr val="0000FF"/>
                </a:solidFill>
              </a:rPr>
              <a:t>提供</a:t>
            </a:r>
            <a:r>
              <a:rPr lang="en-US" altLang="zh-TW" b="1" dirty="0" smtClean="0">
                <a:solidFill>
                  <a:srgbClr val="0000FF"/>
                </a:solidFill>
              </a:rPr>
              <a:t>SQL-like</a:t>
            </a:r>
            <a:r>
              <a:rPr lang="zh-TW" altLang="en-US" b="1" dirty="0" smtClean="0">
                <a:solidFill>
                  <a:srgbClr val="0000FF"/>
                </a:solidFill>
              </a:rPr>
              <a:t>語法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大部</a:t>
            </a:r>
            <a:r>
              <a:rPr lang="zh-TW" altLang="en-US" dirty="0">
                <a:solidFill>
                  <a:srgbClr val="002060"/>
                </a:solidFill>
              </a:rPr>
              <a:t>分</a:t>
            </a:r>
            <a:r>
              <a:rPr lang="zh-TW" altLang="en-US" dirty="0" smtClean="0">
                <a:solidFill>
                  <a:srgbClr val="002060"/>
                </a:solidFill>
              </a:rPr>
              <a:t>查詢可實現，但部分</a:t>
            </a:r>
            <a:r>
              <a:rPr lang="en-US" altLang="zh-TW" dirty="0" smtClean="0">
                <a:solidFill>
                  <a:srgbClr val="002060"/>
                </a:solidFill>
              </a:rPr>
              <a:t>SQL</a:t>
            </a:r>
            <a:r>
              <a:rPr lang="zh-TW" altLang="en-US" dirty="0" smtClean="0">
                <a:solidFill>
                  <a:srgbClr val="002060"/>
                </a:solidFill>
              </a:rPr>
              <a:t>語法無法實現</a:t>
            </a:r>
            <a:r>
              <a:rPr lang="en-US" altLang="zh-TW" dirty="0" smtClean="0">
                <a:solidFill>
                  <a:srgbClr val="002060"/>
                </a:solidFill>
              </a:rPr>
              <a:t>)</a:t>
            </a:r>
            <a:r>
              <a:rPr lang="zh-TW" altLang="en-US" dirty="0" smtClean="0">
                <a:solidFill>
                  <a:srgbClr val="002060"/>
                </a:solidFill>
              </a:rPr>
              <a:t>、無提供</a:t>
            </a:r>
            <a:r>
              <a:rPr lang="en-US" altLang="zh-TW" dirty="0" smtClean="0">
                <a:solidFill>
                  <a:srgbClr val="002060"/>
                </a:solidFill>
              </a:rPr>
              <a:t>JOIN</a:t>
            </a:r>
            <a:r>
              <a:rPr lang="zh-TW" altLang="en-US" dirty="0" smtClean="0">
                <a:solidFill>
                  <a:srgbClr val="002060"/>
                </a:solidFill>
              </a:rPr>
              <a:t>查詢、</a:t>
            </a:r>
            <a:r>
              <a:rPr lang="zh-TW" altLang="en-US" b="1" dirty="0" smtClean="0">
                <a:solidFill>
                  <a:srgbClr val="0000FF"/>
                </a:solidFill>
              </a:rPr>
              <a:t>適合處理即時輸入資料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海量資料的輸入也是</a:t>
            </a:r>
            <a:r>
              <a:rPr lang="en-US" altLang="zh-TW" dirty="0" smtClean="0">
                <a:solidFill>
                  <a:srgbClr val="002060"/>
                </a:solidFill>
              </a:rPr>
              <a:t>TSDB</a:t>
            </a:r>
            <a:r>
              <a:rPr lang="zh-TW" altLang="en-US" dirty="0" smtClean="0">
                <a:solidFill>
                  <a:srgbClr val="002060"/>
                </a:solidFill>
              </a:rPr>
              <a:t>的特點</a:t>
            </a:r>
            <a:r>
              <a:rPr lang="en-US" altLang="zh-TW" dirty="0" smtClean="0">
                <a:solidFill>
                  <a:srgbClr val="002060"/>
                </a:solidFill>
              </a:rPr>
              <a:t>)</a:t>
            </a:r>
            <a:r>
              <a:rPr lang="zh-TW" altLang="en-US" dirty="0" smtClean="0">
                <a:solidFill>
                  <a:srgbClr val="002060"/>
                </a:solidFill>
              </a:rPr>
              <a:t>、</a:t>
            </a:r>
            <a:r>
              <a:rPr lang="zh-TW" altLang="en-US" b="1" dirty="0" smtClean="0">
                <a:solidFill>
                  <a:srgbClr val="0000FF"/>
                </a:solidFill>
              </a:rPr>
              <a:t>可支援自動</a:t>
            </a:r>
            <a:r>
              <a:rPr lang="en-US" altLang="zh-TW" b="1" dirty="0" err="1" smtClean="0">
                <a:solidFill>
                  <a:srgbClr val="0000FF"/>
                </a:solidFill>
              </a:rPr>
              <a:t>sharding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水平擴充，但目前</a:t>
            </a: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dirty="0" smtClean="0">
                <a:solidFill>
                  <a:srgbClr val="002060"/>
                </a:solidFill>
              </a:rPr>
              <a:t>只適用於</a:t>
            </a:r>
            <a:r>
              <a:rPr lang="en-US" altLang="zh-TW" dirty="0" smtClean="0">
                <a:solidFill>
                  <a:srgbClr val="002060"/>
                </a:solidFill>
              </a:rPr>
              <a:t>enterprise</a:t>
            </a:r>
            <a:r>
              <a:rPr lang="zh-TW" altLang="en-US" dirty="0" smtClean="0">
                <a:solidFill>
                  <a:srgbClr val="002060"/>
                </a:solidFill>
              </a:rPr>
              <a:t>版本</a:t>
            </a:r>
            <a:r>
              <a:rPr lang="en-US" altLang="zh-TW" dirty="0" smtClean="0">
                <a:solidFill>
                  <a:srgbClr val="002060"/>
                </a:solidFill>
              </a:rPr>
              <a:t>)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dirty="0" smtClean="0">
                <a:solidFill>
                  <a:srgbClr val="002060"/>
                </a:solidFill>
              </a:rPr>
              <a:t>與視覺化介面</a:t>
            </a:r>
            <a:r>
              <a:rPr lang="en-US" altLang="zh-TW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dirty="0" smtClean="0">
                <a:solidFill>
                  <a:srgbClr val="002060"/>
                </a:solidFill>
              </a:rPr>
              <a:t>有相當好的適配，對於時間處理十分容易。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installation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67271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6492" y="838498"/>
            <a:ext cx="8658908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92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因為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於</a:t>
            </a:r>
            <a:r>
              <a:rPr lang="en-US" altLang="zh-TW" sz="1200" dirty="0" smtClean="0">
                <a:solidFill>
                  <a:srgbClr val="002060"/>
                </a:solidFill>
              </a:rPr>
              <a:t>v1.3</a:t>
            </a:r>
            <a:r>
              <a:rPr lang="zh-TW" altLang="en-US" sz="1200" dirty="0" smtClean="0">
                <a:solidFill>
                  <a:srgbClr val="002060"/>
                </a:solidFill>
              </a:rPr>
              <a:t>以後沒有</a:t>
            </a:r>
            <a:r>
              <a:rPr lang="en-US" altLang="zh-TW" sz="1200" dirty="0" smtClean="0">
                <a:solidFill>
                  <a:srgbClr val="002060"/>
                </a:solidFill>
              </a:rPr>
              <a:t>web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ui</a:t>
            </a:r>
            <a:r>
              <a:rPr lang="zh-TW" altLang="en-US" sz="1200" dirty="0" smtClean="0">
                <a:solidFill>
                  <a:srgbClr val="002060"/>
                </a:solidFill>
              </a:rPr>
              <a:t>可以使用，故這邊先安裝</a:t>
            </a:r>
            <a:r>
              <a:rPr lang="en-US" altLang="zh-TW" sz="1200" dirty="0" smtClean="0">
                <a:solidFill>
                  <a:srgbClr val="002060"/>
                </a:solidFill>
              </a:rPr>
              <a:t>v1.2</a:t>
            </a:r>
            <a:r>
              <a:rPr lang="zh-TW" altLang="en-US" sz="1200" dirty="0" smtClean="0">
                <a:solidFill>
                  <a:srgbClr val="002060"/>
                </a:solidFill>
              </a:rPr>
              <a:t>版本供使用</a:t>
            </a:r>
            <a:r>
              <a:rPr lang="en-US" altLang="zh-TW" sz="1200" dirty="0" smtClean="0">
                <a:solidFill>
                  <a:srgbClr val="002060"/>
                </a:solidFill>
              </a:rPr>
              <a:t>web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ui</a:t>
            </a:r>
            <a:r>
              <a:rPr lang="en-US" altLang="zh-TW" sz="1200" dirty="0" smtClean="0">
                <a:solidFill>
                  <a:srgbClr val="002060"/>
                </a:solidFill>
              </a:rPr>
              <a:t>(web port 3004, DB port</a:t>
            </a:r>
            <a:r>
              <a:rPr lang="zh-TW" altLang="en-US" sz="1200" dirty="0" smtClean="0">
                <a:solidFill>
                  <a:srgbClr val="002060"/>
                </a:solidFill>
              </a:rPr>
              <a:t>為避免衝突，更改為</a:t>
            </a:r>
            <a:r>
              <a:rPr lang="en-US" altLang="zh-TW" sz="1200" dirty="0" smtClean="0">
                <a:solidFill>
                  <a:srgbClr val="002060"/>
                </a:solidFill>
              </a:rPr>
              <a:t>8096)</a:t>
            </a:r>
            <a:r>
              <a:rPr lang="zh-TW" altLang="en-US" sz="1200" dirty="0">
                <a:solidFill>
                  <a:srgbClr val="002060"/>
                </a:solidFill>
              </a:rPr>
              <a:t>；</a:t>
            </a:r>
            <a:r>
              <a:rPr lang="zh-TW" altLang="en-US" sz="1200" dirty="0" smtClean="0">
                <a:solidFill>
                  <a:srgbClr val="002060"/>
                </a:solidFill>
              </a:rPr>
              <a:t>再安裝新版本</a:t>
            </a:r>
            <a:r>
              <a:rPr lang="en-US" altLang="zh-TW" sz="1200" dirty="0" smtClean="0">
                <a:solidFill>
                  <a:srgbClr val="002060"/>
                </a:solidFill>
              </a:rPr>
              <a:t>(e.g. v1.8)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56492" y="2752119"/>
            <a:ext cx="2280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方</a:t>
            </a:r>
            <a:r>
              <a:rPr lang="zh-TW" altLang="en-US" sz="1200" dirty="0">
                <a:solidFill>
                  <a:srgbClr val="002060"/>
                </a:solidFill>
              </a:rPr>
              <a:t>式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56491" y="3430015"/>
            <a:ext cx="169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smtClean="0">
                <a:solidFill>
                  <a:srgbClr val="002060"/>
                </a:solidFill>
              </a:rPr>
              <a:t>Web UI URL: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56492" y="1431082"/>
            <a:ext cx="8658908" cy="57586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--restart=always -d --name=influxdb1.2 -p 8096:8096 -p 3004:8083 -e INFLUXDB_ADMIN_ENABLED=true -v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influxdb:1.2.2-alpine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256492" y="2092940"/>
            <a:ext cx="8658908" cy="56770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--restart=always -d --name=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-p 8086:8086 -e INFLUXDB_ADMIN_ENABLED=true -v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influxdb:1.8.0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256492" y="3044833"/>
            <a:ext cx="2904719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容器名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/ID]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/bin/bash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531051" y="3458030"/>
            <a:ext cx="3118080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http://cbn_factory.compalbn.com:3004</a:t>
            </a:r>
            <a:endParaRPr lang="en-US" altLang="zh-TW" sz="11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6491" y="3890381"/>
            <a:ext cx="180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※</a:t>
            </a:r>
            <a:r>
              <a:rPr lang="zh-TW" altLang="en-US" sz="1200" dirty="0" smtClean="0">
                <a:solidFill>
                  <a:srgbClr val="002060"/>
                </a:solidFill>
              </a:rPr>
              <a:t> 這套系統目前僅開放最高權限給開發者使用。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800" y="3827362"/>
            <a:ext cx="4944291" cy="888862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3805235" y="4069893"/>
            <a:ext cx="11847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Username: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cbn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90012" y="4079550"/>
            <a:ext cx="1439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Password: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cbn@cbn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79291" y="3421713"/>
            <a:ext cx="189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進入後請先於設定處登入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14399" y="3840425"/>
            <a:ext cx="143691" cy="145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7094898" y="3711233"/>
            <a:ext cx="169817" cy="1698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6439989" y="3981207"/>
            <a:ext cx="457200" cy="2547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permission setting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0155" y="4859522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1054" y="902438"/>
            <a:ext cx="4053337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92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為避免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資料受外部干擾，有設置權限管理方式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71054" y="1922944"/>
            <a:ext cx="2154199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>
                <a:solidFill>
                  <a:srgbClr val="002060"/>
                </a:solidFill>
              </a:rPr>
              <a:t>2</a:t>
            </a:r>
            <a:r>
              <a:rPr lang="en-US" altLang="zh-TW" sz="1100" dirty="0" smtClean="0">
                <a:solidFill>
                  <a:srgbClr val="002060"/>
                </a:solidFill>
              </a:rPr>
              <a:t>.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Influx</a:t>
            </a:r>
            <a:r>
              <a:rPr lang="zh-TW" altLang="en-US" sz="11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inlfuxdb</a:t>
            </a:r>
            <a:r>
              <a:rPr lang="zh-TW" altLang="en-US" sz="1100" dirty="0" smtClean="0">
                <a:solidFill>
                  <a:srgbClr val="002060"/>
                </a:solidFill>
              </a:rPr>
              <a:t>指令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161582" y="1559045"/>
            <a:ext cx="2842875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[</a:t>
            </a:r>
            <a:r>
              <a:rPr lang="zh-TW" altLang="en-US" sz="1100" dirty="0">
                <a:solidFill>
                  <a:srgbClr val="7030A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容器名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/ID] /bin/bash</a:t>
            </a:r>
          </a:p>
        </p:txBody>
      </p:sp>
      <p:sp>
        <p:nvSpPr>
          <p:cNvPr id="27" name="圓角矩形 26"/>
          <p:cNvSpPr/>
          <p:nvPr/>
        </p:nvSpPr>
        <p:spPr>
          <a:xfrm>
            <a:off x="161581" y="2278778"/>
            <a:ext cx="683547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1055" y="2682046"/>
            <a:ext cx="3420292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>
                <a:solidFill>
                  <a:srgbClr val="002060"/>
                </a:solidFill>
              </a:rPr>
              <a:t>3</a:t>
            </a:r>
            <a:r>
              <a:rPr lang="en-US" altLang="zh-TW" sz="1100" dirty="0" smtClean="0">
                <a:solidFill>
                  <a:srgbClr val="002060"/>
                </a:solidFill>
              </a:rPr>
              <a:t>.</a:t>
            </a:r>
            <a:r>
              <a:rPr lang="zh-TW" altLang="en-US" sz="1100" dirty="0" smtClean="0">
                <a:solidFill>
                  <a:srgbClr val="002060"/>
                </a:solidFill>
              </a:rPr>
              <a:t> 創造使用者帳號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密碼，並給予最高權限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161580" y="3050012"/>
            <a:ext cx="3962811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&gt;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create 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user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"username" with 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password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'password'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161581" y="3481688"/>
            <a:ext cx="2408970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&gt;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grant 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all privileges to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cbn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455157" y="879358"/>
            <a:ext cx="4219623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>
                <a:solidFill>
                  <a:srgbClr val="002060"/>
                </a:solidFill>
              </a:rPr>
              <a:t>4</a:t>
            </a:r>
            <a:r>
              <a:rPr lang="en-US" altLang="zh-TW" sz="1100" dirty="0" smtClean="0">
                <a:solidFill>
                  <a:srgbClr val="002060"/>
                </a:solidFill>
              </a:rPr>
              <a:t>.</a:t>
            </a:r>
            <a:r>
              <a:rPr lang="zh-TW" altLang="en-US" sz="1100" dirty="0" smtClean="0">
                <a:solidFill>
                  <a:srgbClr val="002060"/>
                </a:solidFill>
              </a:rPr>
              <a:t> 自容器中複製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influxdn.conf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，並修</a:t>
            </a:r>
            <a:r>
              <a:rPr lang="zh-TW" altLang="en-US" sz="1100" dirty="0">
                <a:solidFill>
                  <a:srgbClr val="002060"/>
                </a:solidFill>
              </a:rPr>
              <a:t>改</a:t>
            </a:r>
            <a:r>
              <a:rPr lang="zh-TW" altLang="en-US" sz="1100" dirty="0" smtClean="0">
                <a:solidFill>
                  <a:srgbClr val="002060"/>
                </a:solidFill>
              </a:rPr>
              <a:t>開啟</a:t>
            </a:r>
            <a:r>
              <a:rPr lang="en-US" altLang="zh-TW" sz="1100" dirty="0" smtClean="0">
                <a:solidFill>
                  <a:srgbClr val="002060"/>
                </a:solidFill>
              </a:rPr>
              <a:t>http</a:t>
            </a:r>
            <a:r>
              <a:rPr lang="zh-TW" altLang="en-US" sz="1100" dirty="0" smtClean="0">
                <a:solidFill>
                  <a:srgbClr val="002060"/>
                </a:solidFill>
              </a:rPr>
              <a:t>權限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預設為關閉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  <a:r>
              <a:rPr lang="zh-TW" altLang="en-US" sz="1100" dirty="0" smtClean="0">
                <a:solidFill>
                  <a:srgbClr val="002060"/>
                </a:solidFill>
              </a:rPr>
              <a:t>，後複製回容器中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4545684" y="1516815"/>
            <a:ext cx="4260156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cp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[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]:/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161581" y="3913364"/>
            <a:ext cx="752819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&gt; exit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4545684" y="1959712"/>
            <a:ext cx="1477105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vi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023530" y="1938091"/>
            <a:ext cx="734672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#</a:t>
            </a:r>
            <a:r>
              <a:rPr lang="zh-TW" altLang="en-US" sz="1100" dirty="0" smtClean="0">
                <a:solidFill>
                  <a:srgbClr val="002060"/>
                </a:solidFill>
              </a:rPr>
              <a:t> 編輯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05" y="2451402"/>
            <a:ext cx="3259370" cy="1207713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647317" y="3467617"/>
            <a:ext cx="1163782" cy="1571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758545" y="3365426"/>
            <a:ext cx="514351" cy="335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920"/>
              </a:lnSpc>
            </a:pPr>
            <a:r>
              <a:rPr lang="zh-TW" altLang="en-US" sz="1000" dirty="0" smtClean="0">
                <a:solidFill>
                  <a:srgbClr val="FF0000"/>
                </a:solidFill>
              </a:rPr>
              <a:t>新</a:t>
            </a:r>
            <a:r>
              <a:rPr lang="zh-TW" altLang="en-US" sz="1000" dirty="0">
                <a:solidFill>
                  <a:srgbClr val="FF0000"/>
                </a:solidFill>
              </a:rPr>
              <a:t>增</a:t>
            </a:r>
            <a:endParaRPr lang="en-US" altLang="zh-TW" sz="1000" dirty="0" smtClean="0">
              <a:solidFill>
                <a:srgbClr val="FF0000"/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545684" y="3764130"/>
            <a:ext cx="4260156" cy="3143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cp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[</a:t>
            </a:r>
            <a:r>
              <a:rPr lang="zh-TW" altLang="en-US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]:/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influxdb.conf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" name="圖片 3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1054" y="1225015"/>
            <a:ext cx="2154199" cy="307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1.</a:t>
            </a:r>
            <a:r>
              <a:rPr lang="zh-TW" altLang="en-US" sz="11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sz="1100" dirty="0" smtClean="0">
                <a:solidFill>
                  <a:srgbClr val="002060"/>
                </a:solidFill>
              </a:rPr>
              <a:t> Container</a:t>
            </a:r>
          </a:p>
        </p:txBody>
      </p:sp>
    </p:spTree>
    <p:extLst>
      <p:ext uri="{BB962C8B-B14F-4D97-AF65-F5344CB8AC3E}">
        <p14:creationId xmlns:p14="http://schemas.microsoft.com/office/powerpoint/2010/main" val="39137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FTP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233396" y="481618"/>
            <a:ext cx="81470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800" b="1" dirty="0" smtClean="0">
                <a:solidFill>
                  <a:srgbClr val="00B0F0"/>
                </a:solidFill>
              </a:rPr>
              <a:t>工廠</a:t>
            </a:r>
            <a:r>
              <a:rPr lang="en-US" altLang="zh-TW" sz="1800" b="1" dirty="0" err="1" smtClean="0">
                <a:solidFill>
                  <a:srgbClr val="00B0F0"/>
                </a:solidFill>
              </a:rPr>
              <a:t>Rawdata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資料自</a:t>
            </a:r>
            <a:r>
              <a:rPr lang="zh-TW" altLang="en-US" sz="1800" b="1" dirty="0">
                <a:solidFill>
                  <a:srgbClr val="00B0F0"/>
                </a:solidFill>
              </a:rPr>
              <a:t>動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拋轉至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FTP</a:t>
            </a:r>
            <a:r>
              <a:rPr lang="zh-TW" altLang="en-US" sz="1100" dirty="0" smtClean="0">
                <a:solidFill>
                  <a:srgbClr val="002060"/>
                </a:solidFill>
              </a:rPr>
              <a:t>做為初步儲存位置，下</a:t>
            </a:r>
            <a:r>
              <a:rPr lang="zh-TW" altLang="en-US" sz="1100" dirty="0">
                <a:solidFill>
                  <a:srgbClr val="002060"/>
                </a:solidFill>
              </a:rPr>
              <a:t>面</a:t>
            </a:r>
            <a:r>
              <a:rPr lang="zh-TW" altLang="en-US" sz="1100" dirty="0" smtClean="0">
                <a:solidFill>
                  <a:srgbClr val="002060"/>
                </a:solidFill>
              </a:rPr>
              <a:t>以</a:t>
            </a:r>
            <a:r>
              <a:rPr lang="en-US" altLang="zh-TW" sz="1100" dirty="0" smtClean="0">
                <a:solidFill>
                  <a:srgbClr val="002060"/>
                </a:solidFill>
              </a:rPr>
              <a:t>FileZilla</a:t>
            </a:r>
            <a:r>
              <a:rPr lang="zh-TW" altLang="en-US" sz="1100" dirty="0" smtClean="0">
                <a:solidFill>
                  <a:srgbClr val="002060"/>
                </a:solidFill>
              </a:rPr>
              <a:t>截圖為例說明</a:t>
            </a:r>
            <a:r>
              <a:rPr lang="en-US" altLang="zh-TW" sz="1100" dirty="0" smtClean="0">
                <a:solidFill>
                  <a:srgbClr val="002060"/>
                </a:solidFill>
              </a:rPr>
              <a:t>FTP</a:t>
            </a:r>
            <a:r>
              <a:rPr lang="zh-TW" altLang="en-US" sz="1100" dirty="0" smtClean="0">
                <a:solidFill>
                  <a:srgbClr val="002060"/>
                </a:solidFill>
              </a:rPr>
              <a:t>權限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儲存格式：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05" y="1238863"/>
            <a:ext cx="5288938" cy="3297287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2552712" y="992642"/>
            <a:ext cx="89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0000FF"/>
                </a:solidFill>
              </a:defRPr>
            </a:lvl1pPr>
          </a:lstStyle>
          <a:p>
            <a:r>
              <a:rPr lang="en-US" altLang="zh-TW" dirty="0"/>
              <a:t>HGB7Z3mf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1583188" y="968715"/>
            <a:ext cx="923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0000FF"/>
                </a:solidFill>
              </a:defRPr>
            </a:lvl1pPr>
          </a:lstStyle>
          <a:p>
            <a:r>
              <a:rPr lang="en-US" altLang="zh-TW" dirty="0" err="1"/>
              <a:t>cbn_grafana</a:t>
            </a:r>
            <a:endParaRPr lang="en-US" altLang="zh-TW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27891" y="974419"/>
            <a:ext cx="1488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rgbClr val="0000FF"/>
                </a:solidFill>
              </a:rPr>
              <a:t>ftp2.compalbn.com</a:t>
            </a:r>
            <a:endParaRPr lang="en-US" altLang="zh-TW" sz="1000" dirty="0">
              <a:solidFill>
                <a:srgbClr val="0000FF"/>
              </a:solidFill>
            </a:endParaRPr>
          </a:p>
        </p:txBody>
      </p:sp>
      <p:cxnSp>
        <p:nvCxnSpPr>
          <p:cNvPr id="60" name="直線單箭頭接點 59"/>
          <p:cNvCxnSpPr/>
          <p:nvPr/>
        </p:nvCxnSpPr>
        <p:spPr>
          <a:xfrm flipH="1" flipV="1">
            <a:off x="735359" y="1214936"/>
            <a:ext cx="131486" cy="4332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endCxn id="58" idx="2"/>
          </p:cNvCxnSpPr>
          <p:nvPr/>
        </p:nvCxnSpPr>
        <p:spPr>
          <a:xfrm flipV="1">
            <a:off x="1897487" y="1214936"/>
            <a:ext cx="147411" cy="4332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V="1">
            <a:off x="2714255" y="1202417"/>
            <a:ext cx="147411" cy="4332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935035" y="2634494"/>
            <a:ext cx="2807144" cy="1342825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5760296" y="1418085"/>
            <a:ext cx="332020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目前是</a:t>
            </a:r>
            <a:r>
              <a:rPr lang="zh-TW" altLang="en-US" sz="1000" dirty="0" smtClean="0">
                <a:solidFill>
                  <a:srgbClr val="0000FF"/>
                </a:solidFill>
              </a:rPr>
              <a:t>每小時的整點附近會定時從工廠拋轉資料</a:t>
            </a:r>
            <a:r>
              <a:rPr lang="zh-TW" altLang="en-US" sz="1000" dirty="0" smtClean="0"/>
              <a:t>進來</a:t>
            </a:r>
            <a:r>
              <a:rPr lang="en-US" altLang="zh-TW" sz="1000" dirty="0" smtClean="0"/>
              <a:t>FTP(</a:t>
            </a:r>
            <a:r>
              <a:rPr lang="zh-TW" altLang="en-US" sz="1000" dirty="0" smtClean="0"/>
              <a:t>如左圖所示</a:t>
            </a:r>
            <a:r>
              <a:rPr lang="en-US" altLang="zh-TW" sz="1000" dirty="0" smtClean="0"/>
              <a:t>)</a:t>
            </a:r>
            <a:r>
              <a:rPr lang="zh-TW" altLang="en-US" sz="1000" dirty="0" smtClean="0"/>
              <a:t>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每份檔案檔名格式為「工廠名稱</a:t>
            </a:r>
            <a:r>
              <a:rPr lang="en-US" altLang="zh-TW" sz="1000" dirty="0"/>
              <a:t>_</a:t>
            </a:r>
            <a:r>
              <a:rPr lang="zh-TW" altLang="en-US" sz="1000" dirty="0" smtClean="0"/>
              <a:t>日期</a:t>
            </a:r>
            <a:r>
              <a:rPr lang="en-US" altLang="zh-TW" sz="1000" dirty="0"/>
              <a:t>-</a:t>
            </a:r>
            <a:r>
              <a:rPr lang="zh-TW" altLang="en-US" sz="1000" dirty="0" smtClean="0"/>
              <a:t>時間</a:t>
            </a:r>
            <a:r>
              <a:rPr lang="en-US" altLang="zh-TW" sz="1000" dirty="0"/>
              <a:t>_</a:t>
            </a:r>
            <a:r>
              <a:rPr lang="zh-TW" altLang="en-US" sz="1000" dirty="0" smtClean="0"/>
              <a:t>資料目的</a:t>
            </a:r>
            <a:r>
              <a:rPr lang="en-US" altLang="zh-TW" sz="1000" dirty="0" smtClean="0"/>
              <a:t>.csv</a:t>
            </a:r>
            <a:r>
              <a:rPr lang="zh-TW" altLang="en-US" sz="1000" dirty="0" smtClean="0"/>
              <a:t>」</a:t>
            </a:r>
            <a:r>
              <a:rPr lang="en-US" altLang="zh-TW" sz="1000" dirty="0" smtClean="0"/>
              <a:t>(</a:t>
            </a:r>
            <a:r>
              <a:rPr lang="en-US" altLang="zh-TW" sz="1000" dirty="0" err="1" smtClean="0"/>
              <a:t>eg</a:t>
            </a:r>
            <a:r>
              <a:rPr lang="en-US" altLang="zh-TW" sz="1000" dirty="0" smtClean="0"/>
              <a:t>. CDE_20210513-090100_Mac.csv)</a:t>
            </a:r>
            <a:r>
              <a:rPr lang="zh-TW" altLang="en-US" sz="1000" dirty="0" smtClean="0"/>
              <a:t>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檔案以上一個小時資料為內容，例如</a:t>
            </a:r>
            <a:r>
              <a:rPr lang="en-US" altLang="zh-TW" sz="1000" dirty="0" smtClean="0"/>
              <a:t>CDE_20210513-090000</a:t>
            </a:r>
            <a:r>
              <a:rPr lang="zh-TW" altLang="en-US" sz="1000" dirty="0" smtClean="0"/>
              <a:t>內容為</a:t>
            </a:r>
            <a:r>
              <a:rPr lang="en-US" altLang="zh-TW" sz="1000" dirty="0" smtClean="0"/>
              <a:t>2021/5/13</a:t>
            </a:r>
            <a:r>
              <a:rPr lang="zh-TW" altLang="en-US" sz="1000" dirty="0" smtClean="0"/>
              <a:t>上午</a:t>
            </a:r>
            <a:r>
              <a:rPr lang="en-US" altLang="zh-TW" sz="1000" dirty="0" smtClean="0"/>
              <a:t>8</a:t>
            </a:r>
            <a:r>
              <a:rPr lang="zh-TW" altLang="en-US" sz="1000" dirty="0" smtClean="0"/>
              <a:t>點的資料。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基本上即使工廠未生產，仍會每小時定時出現</a:t>
            </a:r>
            <a:r>
              <a:rPr lang="en-US" altLang="zh-TW" sz="1000" dirty="0" smtClean="0"/>
              <a:t>Mac.csv</a:t>
            </a:r>
            <a:r>
              <a:rPr lang="zh-TW" altLang="en-US" sz="1000" dirty="0" smtClean="0"/>
              <a:t>檔案，如果未出現</a:t>
            </a:r>
            <a:r>
              <a:rPr lang="en-US" altLang="zh-TW" sz="1000" dirty="0" smtClean="0"/>
              <a:t>Mac.csv</a:t>
            </a:r>
            <a:r>
              <a:rPr lang="zh-TW" altLang="en-US" sz="1000" dirty="0" smtClean="0"/>
              <a:t>表示工廠端程式被關掉或其他無法連線原因。判斷資料有無進資料進來有另外設置</a:t>
            </a:r>
            <a:r>
              <a:rPr lang="en-US" altLang="zh-TW" sz="1000" dirty="0" smtClean="0"/>
              <a:t>alarm</a:t>
            </a:r>
            <a:r>
              <a:rPr lang="zh-TW" altLang="en-US" sz="1000" dirty="0" smtClean="0"/>
              <a:t> </a:t>
            </a:r>
            <a:r>
              <a:rPr lang="en-US" altLang="zh-TW" sz="1000" dirty="0" smtClean="0"/>
              <a:t>mail</a:t>
            </a:r>
            <a:r>
              <a:rPr lang="zh-TW" altLang="en-US" sz="1000" dirty="0" smtClean="0"/>
              <a:t>通知。</a:t>
            </a:r>
            <a:endParaRPr lang="en-US" altLang="zh-TW" sz="10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/>
              <a:t>後</a:t>
            </a:r>
            <a:r>
              <a:rPr lang="zh-TW" altLang="en-US" sz="1000" dirty="0"/>
              <a:t>續</a:t>
            </a:r>
            <a:r>
              <a:rPr lang="zh-TW" altLang="en-US" sz="1000" dirty="0" smtClean="0"/>
              <a:t>資料從</a:t>
            </a:r>
            <a:r>
              <a:rPr lang="en-US" altLang="zh-TW" sz="1000" dirty="0" smtClean="0"/>
              <a:t>FTP</a:t>
            </a:r>
            <a:r>
              <a:rPr lang="zh-TW" altLang="en-US" sz="1000" dirty="0" smtClean="0"/>
              <a:t>抓到</a:t>
            </a:r>
            <a:r>
              <a:rPr lang="en-US" altLang="zh-TW" sz="1000" dirty="0" smtClean="0"/>
              <a:t>Local server</a:t>
            </a:r>
            <a:r>
              <a:rPr lang="zh-TW" altLang="en-US" sz="1000" dirty="0" smtClean="0"/>
              <a:t>後，</a:t>
            </a:r>
            <a:r>
              <a:rPr lang="en-US" altLang="zh-TW" sz="1000" dirty="0" smtClean="0"/>
              <a:t>FTP</a:t>
            </a:r>
            <a:r>
              <a:rPr lang="zh-TW" altLang="en-US" sz="1000" dirty="0" smtClean="0"/>
              <a:t>的資料會自動被砍掉，避免工廠端相互看到其他工廠的資料。</a:t>
            </a:r>
            <a:endParaRPr lang="en-US" altLang="zh-TW" sz="1000" dirty="0" smtClean="0"/>
          </a:p>
        </p:txBody>
      </p:sp>
      <p:sp>
        <p:nvSpPr>
          <p:cNvPr id="69" name="矩形 68"/>
          <p:cNvSpPr/>
          <p:nvPr/>
        </p:nvSpPr>
        <p:spPr>
          <a:xfrm>
            <a:off x="2953152" y="2921176"/>
            <a:ext cx="1388652" cy="423097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2959013" y="3502001"/>
            <a:ext cx="1472311" cy="36022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439127" y="1610323"/>
            <a:ext cx="384728" cy="96983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9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web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簡介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(1/2)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2703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9" name="矩形 38"/>
          <p:cNvSpPr/>
          <p:nvPr/>
        </p:nvSpPr>
        <p:spPr>
          <a:xfrm>
            <a:off x="527263" y="3800635"/>
            <a:ext cx="4223780" cy="617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註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目前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sz="1200" dirty="0" smtClean="0">
                <a:solidFill>
                  <a:srgbClr val="002060"/>
                </a:solidFill>
              </a:rPr>
              <a:t> web</a:t>
            </a:r>
            <a:r>
              <a:rPr lang="zh-TW" altLang="en-US" sz="1200" dirty="0" smtClean="0">
                <a:solidFill>
                  <a:srgbClr val="002060"/>
                </a:solidFill>
              </a:rPr>
              <a:t>介面只存在</a:t>
            </a:r>
            <a:r>
              <a:rPr lang="en-US" altLang="zh-TW" sz="1200" dirty="0" smtClean="0">
                <a:solidFill>
                  <a:srgbClr val="002060"/>
                </a:solidFill>
              </a:rPr>
              <a:t>v1.2</a:t>
            </a:r>
            <a:r>
              <a:rPr lang="zh-TW" altLang="en-US" sz="1200" dirty="0" smtClean="0">
                <a:solidFill>
                  <a:srgbClr val="002060"/>
                </a:solidFill>
              </a:rPr>
              <a:t>以前，官方於</a:t>
            </a:r>
            <a:r>
              <a:rPr lang="en-US" altLang="zh-TW" sz="1200" dirty="0" smtClean="0">
                <a:solidFill>
                  <a:srgbClr val="002060"/>
                </a:solidFill>
              </a:rPr>
              <a:t>v1.3</a:t>
            </a:r>
            <a:r>
              <a:rPr lang="zh-TW" altLang="en-US" sz="1200" dirty="0" smtClean="0">
                <a:solidFill>
                  <a:srgbClr val="002060"/>
                </a:solidFill>
              </a:rPr>
              <a:t>取消此功能，需以其他方式實現</a:t>
            </a:r>
            <a:endParaRPr lang="zh-TW" altLang="en-US" sz="1200" dirty="0">
              <a:solidFill>
                <a:srgbClr val="00206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56491" y="844100"/>
            <a:ext cx="276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smtClean="0">
                <a:solidFill>
                  <a:srgbClr val="002060"/>
                </a:solidFill>
              </a:rPr>
              <a:t>web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ui</a:t>
            </a:r>
            <a:r>
              <a:rPr lang="zh-TW" altLang="en-US" sz="1200" dirty="0" smtClean="0">
                <a:solidFill>
                  <a:srgbClr val="002060"/>
                </a:solidFill>
              </a:rPr>
              <a:t>方式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1708850" y="910215"/>
            <a:ext cx="3472749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http://cbn_factory.compalbn.com:3004</a:t>
            </a:r>
            <a:endParaRPr lang="en-US" altLang="zh-TW" sz="12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27263" y="1311058"/>
            <a:ext cx="6912143" cy="2438735"/>
            <a:chOff x="649705" y="1754202"/>
            <a:chExt cx="6912143" cy="2438735"/>
          </a:xfrm>
        </p:grpSpPr>
        <p:grpSp>
          <p:nvGrpSpPr>
            <p:cNvPr id="18" name="群組 17"/>
            <p:cNvGrpSpPr/>
            <p:nvPr/>
          </p:nvGrpSpPr>
          <p:grpSpPr>
            <a:xfrm>
              <a:off x="649705" y="1754202"/>
              <a:ext cx="6912143" cy="2438735"/>
              <a:chOff x="649705" y="2054994"/>
              <a:chExt cx="6912143" cy="2438735"/>
            </a:xfrm>
          </p:grpSpPr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9705" y="2054994"/>
                <a:ext cx="6863720" cy="2438735"/>
              </a:xfrm>
              <a:prstGeom prst="rect">
                <a:avLst/>
              </a:prstGeom>
            </p:spPr>
          </p:pic>
          <p:sp>
            <p:nvSpPr>
              <p:cNvPr id="29" name="矩形 28"/>
              <p:cNvSpPr/>
              <p:nvPr/>
            </p:nvSpPr>
            <p:spPr>
              <a:xfrm>
                <a:off x="6448927" y="2080260"/>
                <a:ext cx="794084" cy="22860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6130090" y="2325558"/>
                <a:ext cx="14317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100" b="1" dirty="0" smtClean="0">
                    <a:solidFill>
                      <a:schemeClr val="tx2"/>
                    </a:solidFill>
                  </a:rPr>
                  <a:t>顯示當前</a:t>
                </a:r>
                <a:r>
                  <a:rPr lang="en-US" altLang="zh-TW" sz="1100" b="1" dirty="0" smtClean="0">
                    <a:solidFill>
                      <a:schemeClr val="tx2"/>
                    </a:solidFill>
                  </a:rPr>
                  <a:t>database</a:t>
                </a:r>
                <a:endParaRPr lang="zh-TW" altLang="en-US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85802" y="3120070"/>
                <a:ext cx="1692915" cy="1373659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835836" y="2850599"/>
                <a:ext cx="26317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 smtClean="0">
                    <a:solidFill>
                      <a:schemeClr val="tx2"/>
                    </a:solidFill>
                  </a:rPr>
                  <a:t>Measurement </a:t>
                </a:r>
                <a:r>
                  <a:rPr lang="zh-TW" altLang="en-US" sz="1100" b="1" dirty="0" smtClean="0">
                    <a:solidFill>
                      <a:schemeClr val="tx2"/>
                    </a:solidFill>
                  </a:rPr>
                  <a:t>等同於 </a:t>
                </a:r>
                <a:r>
                  <a:rPr lang="en-US" altLang="zh-TW" sz="1100" b="1" dirty="0" smtClean="0">
                    <a:solidFill>
                      <a:schemeClr val="tx2"/>
                    </a:solidFill>
                  </a:rPr>
                  <a:t>‘table’</a:t>
                </a:r>
                <a:endParaRPr lang="zh-TW" altLang="en-US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2610855" y="3230416"/>
                <a:ext cx="493465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在右上角選擇資料庫後，輸入                                                   可查詢資料庫內有哪些</a:t>
                </a:r>
                <a:r>
                  <a:rPr lang="en-US" altLang="zh-TW" sz="1100" b="1" dirty="0" smtClean="0">
                    <a:solidFill>
                      <a:srgbClr val="002060"/>
                    </a:solidFill>
                  </a:rPr>
                  <a:t>measurement</a:t>
                </a: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2610855" y="3972889"/>
                <a:ext cx="2141619" cy="315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刪除</a:t>
                </a:r>
                <a:r>
                  <a:rPr lang="en-US" altLang="zh-TW" sz="1100" b="1" dirty="0" smtClean="0">
                    <a:solidFill>
                      <a:srgbClr val="002060"/>
                    </a:solidFill>
                  </a:rPr>
                  <a:t>measurement:</a:t>
                </a: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 </a:t>
                </a:r>
                <a:endParaRPr lang="en-US" altLang="zh-TW" sz="1100" b="1" dirty="0" smtClean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42" name="圓角矩形 41"/>
            <p:cNvSpPr/>
            <p:nvPr/>
          </p:nvSpPr>
          <p:spPr>
            <a:xfrm>
              <a:off x="4798762" y="2923802"/>
              <a:ext cx="1931180" cy="316577"/>
            </a:xfrm>
            <a:prstGeom prst="roundRect">
              <a:avLst>
                <a:gd name="adj" fmla="val 989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SHOW MEASUREMENTS</a:t>
              </a: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4259152" y="3664784"/>
              <a:ext cx="3193044" cy="316577"/>
            </a:xfrm>
            <a:prstGeom prst="roundRect">
              <a:avLst>
                <a:gd name="adj" fmla="val 989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DROP MEASUREMENT "measurement</a:t>
              </a:r>
              <a:r>
                <a:rPr lang="zh-TW" altLang="en-US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名稱</a:t>
              </a: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"</a:t>
              </a:r>
            </a:p>
          </p:txBody>
        </p:sp>
      </p:grpSp>
      <p:sp>
        <p:nvSpPr>
          <p:cNvPr id="54" name="五邊形 53"/>
          <p:cNvSpPr/>
          <p:nvPr/>
        </p:nvSpPr>
        <p:spPr>
          <a:xfrm>
            <a:off x="-42076" y="482844"/>
            <a:ext cx="2043525" cy="347472"/>
          </a:xfrm>
          <a:prstGeom prst="homePlate">
            <a:avLst>
              <a:gd name="adj" fmla="val 35278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2060"/>
                </a:solidFill>
              </a:rPr>
              <a:t>Measurement List</a:t>
            </a:r>
            <a:endParaRPr lang="zh-TW" altLang="en-US" sz="1600" b="1" dirty="0">
              <a:solidFill>
                <a:srgbClr val="002060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164035" y="3900648"/>
            <a:ext cx="3514238" cy="1082872"/>
            <a:chOff x="4786766" y="3787897"/>
            <a:chExt cx="3514238" cy="1082872"/>
          </a:xfrm>
        </p:grpSpPr>
        <p:grpSp>
          <p:nvGrpSpPr>
            <p:cNvPr id="44" name="群組 43"/>
            <p:cNvGrpSpPr/>
            <p:nvPr/>
          </p:nvGrpSpPr>
          <p:grpSpPr>
            <a:xfrm>
              <a:off x="4786766" y="3787897"/>
              <a:ext cx="1510755" cy="1082872"/>
              <a:chOff x="4604082" y="369525"/>
              <a:chExt cx="1510755" cy="1082872"/>
            </a:xfrm>
          </p:grpSpPr>
          <p:sp>
            <p:nvSpPr>
              <p:cNvPr id="52" name="文字方塊 51"/>
              <p:cNvSpPr txBox="1"/>
              <p:nvPr/>
            </p:nvSpPr>
            <p:spPr>
              <a:xfrm>
                <a:off x="4604082" y="744625"/>
                <a:ext cx="1503947" cy="315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新增資料庫</a:t>
                </a:r>
                <a:r>
                  <a:rPr lang="en-US" altLang="zh-TW" sz="1100" b="1" dirty="0" smtClean="0">
                    <a:solidFill>
                      <a:srgbClr val="002060"/>
                    </a:solidFill>
                  </a:rPr>
                  <a:t>:</a:t>
                </a: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4604082" y="369525"/>
                <a:ext cx="1503947" cy="315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查</a:t>
                </a:r>
                <a:r>
                  <a:rPr lang="zh-TW" altLang="en-US" sz="1100" b="1" dirty="0">
                    <a:solidFill>
                      <a:srgbClr val="002060"/>
                    </a:solidFill>
                  </a:rPr>
                  <a:t>詢</a:t>
                </a: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資料庫</a:t>
                </a:r>
                <a:r>
                  <a:rPr lang="en-US" altLang="zh-TW" sz="1100" b="1" dirty="0" smtClean="0">
                    <a:solidFill>
                      <a:srgbClr val="002060"/>
                    </a:solidFill>
                  </a:rPr>
                  <a:t>:</a:t>
                </a: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4610890" y="1137311"/>
                <a:ext cx="1503947" cy="315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TW" altLang="en-US" sz="1100" b="1" dirty="0">
                    <a:solidFill>
                      <a:srgbClr val="002060"/>
                    </a:solidFill>
                  </a:rPr>
                  <a:t>刪除</a:t>
                </a:r>
                <a:r>
                  <a:rPr lang="zh-TW" altLang="en-US" sz="1100" b="1" dirty="0" smtClean="0">
                    <a:solidFill>
                      <a:srgbClr val="002060"/>
                    </a:solidFill>
                  </a:rPr>
                  <a:t>資料庫</a:t>
                </a:r>
                <a:r>
                  <a:rPr lang="en-US" altLang="zh-TW" sz="1100" b="1" dirty="0" smtClean="0">
                    <a:solidFill>
                      <a:srgbClr val="002060"/>
                    </a:solidFill>
                  </a:rPr>
                  <a:t>:</a:t>
                </a:r>
              </a:p>
            </p:txBody>
          </p:sp>
        </p:grpSp>
        <p:sp>
          <p:nvSpPr>
            <p:cNvPr id="33" name="圓角矩形 32"/>
            <p:cNvSpPr/>
            <p:nvPr/>
          </p:nvSpPr>
          <p:spPr>
            <a:xfrm>
              <a:off x="5988404" y="3803361"/>
              <a:ext cx="1624890" cy="316577"/>
            </a:xfrm>
            <a:prstGeom prst="roundRect">
              <a:avLst>
                <a:gd name="adj" fmla="val 989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SHOW DATABASES</a:t>
              </a: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5988404" y="4162997"/>
              <a:ext cx="2312600" cy="316577"/>
            </a:xfrm>
            <a:prstGeom prst="roundRect">
              <a:avLst>
                <a:gd name="adj" fmla="val 989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00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CREATE DATABASE "</a:t>
              </a:r>
              <a:r>
                <a:rPr lang="zh-TW" altLang="en-US" sz="100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資料庫名稱</a:t>
              </a:r>
              <a:r>
                <a:rPr lang="en-US" altLang="zh-TW" sz="100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"</a:t>
              </a:r>
              <a:endParaRPr lang="en-US" altLang="zh-TW" sz="1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5983075" y="4554192"/>
              <a:ext cx="2312600" cy="316577"/>
            </a:xfrm>
            <a:prstGeom prst="roundRect">
              <a:avLst>
                <a:gd name="adj" fmla="val 989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00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DROP DATABASE "</a:t>
              </a:r>
              <a:r>
                <a:rPr lang="zh-TW" altLang="en-US" sz="100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資料庫名稱</a:t>
              </a:r>
              <a:r>
                <a:rPr lang="en-US" altLang="zh-TW" sz="100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"</a:t>
              </a:r>
              <a:endParaRPr lang="en-US" altLang="zh-TW" sz="1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96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web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ui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簡介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(2/2)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64" y="1003320"/>
            <a:ext cx="7796463" cy="2961859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716181" y="1702053"/>
            <a:ext cx="5546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>
                <a:solidFill>
                  <a:schemeClr val="accent3"/>
                </a:solidFill>
              </a:rPr>
              <a:t>提供</a:t>
            </a:r>
            <a:r>
              <a:rPr lang="en-US" altLang="zh-TW" sz="1100" dirty="0" smtClean="0">
                <a:solidFill>
                  <a:schemeClr val="accent3"/>
                </a:solidFill>
              </a:rPr>
              <a:t>SQL-like</a:t>
            </a:r>
            <a:r>
              <a:rPr lang="zh-TW" altLang="en-US" sz="1100" dirty="0" smtClean="0">
                <a:solidFill>
                  <a:schemeClr val="accent3"/>
                </a:solidFill>
              </a:rPr>
              <a:t>語法使用查詢</a:t>
            </a:r>
            <a:r>
              <a:rPr lang="en-US" altLang="zh-TW" sz="1100" dirty="0" smtClean="0">
                <a:solidFill>
                  <a:schemeClr val="accent3"/>
                </a:solidFill>
              </a:rPr>
              <a:t>(</a:t>
            </a:r>
            <a:r>
              <a:rPr lang="zh-TW" altLang="en-US" sz="1100" dirty="0" smtClean="0">
                <a:solidFill>
                  <a:schemeClr val="accent3"/>
                </a:solidFill>
              </a:rPr>
              <a:t>但無法支援完整</a:t>
            </a:r>
            <a:r>
              <a:rPr lang="en-US" altLang="zh-TW" sz="1100" dirty="0" smtClean="0">
                <a:solidFill>
                  <a:schemeClr val="accent3"/>
                </a:solidFill>
              </a:rPr>
              <a:t>SQL</a:t>
            </a:r>
            <a:r>
              <a:rPr lang="zh-TW" altLang="en-US" sz="1100" dirty="0" smtClean="0">
                <a:solidFill>
                  <a:schemeClr val="accent3"/>
                </a:solidFill>
              </a:rPr>
              <a:t>，如</a:t>
            </a:r>
            <a:r>
              <a:rPr lang="en-US" altLang="zh-TW" sz="1100" dirty="0" smtClean="0">
                <a:solidFill>
                  <a:schemeClr val="accent3"/>
                </a:solidFill>
              </a:rPr>
              <a:t>join</a:t>
            </a:r>
            <a:r>
              <a:rPr lang="zh-TW" altLang="en-US" sz="1100" dirty="0" smtClean="0">
                <a:solidFill>
                  <a:schemeClr val="accent3"/>
                </a:solidFill>
              </a:rPr>
              <a:t>等語法無法支援</a:t>
            </a:r>
            <a:r>
              <a:rPr lang="en-US" altLang="zh-TW" sz="1100" dirty="0" smtClean="0">
                <a:solidFill>
                  <a:schemeClr val="accent3"/>
                </a:solidFill>
              </a:rPr>
              <a:t>)</a:t>
            </a:r>
            <a:endParaRPr lang="zh-TW" altLang="en-US" sz="1100" dirty="0">
              <a:solidFill>
                <a:schemeClr val="accent3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3638" y="1429476"/>
            <a:ext cx="7620001" cy="28876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737597" y="2195486"/>
            <a:ext cx="1680412" cy="288764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21144" y="1970961"/>
            <a:ext cx="1647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smtClean="0">
                <a:solidFill>
                  <a:schemeClr val="tx2"/>
                </a:solidFill>
              </a:rPr>
              <a:t>Measurement name</a:t>
            </a:r>
            <a:endParaRPr lang="zh-TW" altLang="en-US" sz="1100" b="1" dirty="0">
              <a:solidFill>
                <a:schemeClr val="tx2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16180" y="2530581"/>
            <a:ext cx="7380733" cy="143459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5746714" y="2077640"/>
            <a:ext cx="30324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00B050"/>
                </a:solidFill>
              </a:rPr>
              <a:t>Data: </a:t>
            </a:r>
            <a:r>
              <a:rPr lang="zh-TW" altLang="en-US" sz="1100" dirty="0">
                <a:solidFill>
                  <a:srgbClr val="00B050"/>
                </a:solidFill>
              </a:rPr>
              <a:t>可</a:t>
            </a:r>
            <a:r>
              <a:rPr lang="zh-TW" altLang="en-US" sz="1100" dirty="0" smtClean="0">
                <a:solidFill>
                  <a:srgbClr val="00B050"/>
                </a:solidFill>
              </a:rPr>
              <a:t>儲存結構化資料</a:t>
            </a:r>
            <a:r>
              <a:rPr lang="en-US" altLang="zh-TW" sz="1100" dirty="0" smtClean="0">
                <a:solidFill>
                  <a:srgbClr val="00B050"/>
                </a:solidFill>
              </a:rPr>
              <a:t>(Columns x Rows)</a:t>
            </a:r>
            <a:r>
              <a:rPr lang="zh-TW" altLang="en-US" sz="1100" dirty="0" smtClean="0">
                <a:solidFill>
                  <a:srgbClr val="00B050"/>
                </a:solidFill>
              </a:rPr>
              <a:t>，但必有</a:t>
            </a:r>
            <a:r>
              <a:rPr lang="en-US" altLang="zh-TW" sz="1100" dirty="0" smtClean="0">
                <a:solidFill>
                  <a:srgbClr val="00B050"/>
                </a:solidFill>
              </a:rPr>
              <a:t>time</a:t>
            </a:r>
            <a:r>
              <a:rPr lang="zh-TW" altLang="en-US" sz="1100" dirty="0" smtClean="0">
                <a:solidFill>
                  <a:srgbClr val="00B050"/>
                </a:solidFill>
              </a:rPr>
              <a:t> </a:t>
            </a:r>
            <a:r>
              <a:rPr lang="en-US" altLang="zh-TW" sz="1100" dirty="0" smtClean="0">
                <a:solidFill>
                  <a:srgbClr val="00B050"/>
                </a:solidFill>
              </a:rPr>
              <a:t>column</a:t>
            </a:r>
            <a:endParaRPr lang="zh-TW" altLang="en-US" sz="1100" dirty="0">
              <a:solidFill>
                <a:srgbClr val="00B050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4586538" y="4919190"/>
            <a:ext cx="413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chemeClr val="bg2">
                    <a:lumMod val="75000"/>
                  </a:schemeClr>
                </a:solidFill>
              </a:rPr>
              <a:t>※</a:t>
            </a:r>
            <a:r>
              <a:rPr lang="zh-TW" altLang="en-US" sz="800" b="1" dirty="0" smtClean="0">
                <a:solidFill>
                  <a:schemeClr val="bg2">
                    <a:lumMod val="75000"/>
                  </a:schemeClr>
                </a:solidFill>
              </a:rPr>
              <a:t>由於目前</a:t>
            </a:r>
            <a:r>
              <a:rPr lang="en-US" altLang="zh-TW" sz="800" b="1" dirty="0" err="1" smtClean="0">
                <a:solidFill>
                  <a:schemeClr val="bg2">
                    <a:lumMod val="75000"/>
                  </a:schemeClr>
                </a:solidFill>
              </a:rPr>
              <a:t>influxdb</a:t>
            </a:r>
            <a:r>
              <a:rPr lang="zh-TW" altLang="en-US" sz="800" b="1" dirty="0" smtClean="0">
                <a:solidFill>
                  <a:schemeClr val="bg2">
                    <a:lumMod val="75000"/>
                  </a:schemeClr>
                </a:solidFill>
              </a:rPr>
              <a:t>在我定義比較接近</a:t>
            </a:r>
            <a:r>
              <a:rPr lang="en-US" altLang="zh-TW" sz="800" b="1" dirty="0" smtClean="0">
                <a:solidFill>
                  <a:schemeClr val="bg2">
                    <a:lumMod val="75000"/>
                  </a:schemeClr>
                </a:solidFill>
              </a:rPr>
              <a:t>NOSQL</a:t>
            </a:r>
            <a:r>
              <a:rPr lang="zh-TW" altLang="en-US" sz="800" b="1" dirty="0" smtClean="0">
                <a:solidFill>
                  <a:schemeClr val="bg2">
                    <a:lumMod val="75000"/>
                  </a:schemeClr>
                </a:solidFill>
              </a:rPr>
              <a:t>資料庫，故應可儲存非結構化資料</a:t>
            </a:r>
            <a:endParaRPr lang="zh-TW" altLang="en-US" sz="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254727" y="3911803"/>
            <a:ext cx="4651837" cy="107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err="1" smtClean="0">
                <a:solidFill>
                  <a:srgbClr val="0000FF"/>
                </a:solidFill>
              </a:rPr>
              <a:t>Influxdb</a:t>
            </a:r>
            <a:r>
              <a:rPr lang="zh-TW" altLang="en-US" sz="1100" dirty="0" smtClean="0">
                <a:solidFill>
                  <a:srgbClr val="0000FF"/>
                </a:solidFill>
              </a:rPr>
              <a:t>的</a:t>
            </a:r>
            <a:r>
              <a:rPr lang="en-US" altLang="zh-TW" sz="1100" dirty="0" smtClean="0">
                <a:solidFill>
                  <a:srgbClr val="0000FF"/>
                </a:solidFill>
              </a:rPr>
              <a:t>Column</a:t>
            </a:r>
            <a:r>
              <a:rPr lang="zh-TW" altLang="en-US" sz="1100" dirty="0" smtClean="0">
                <a:solidFill>
                  <a:srgbClr val="0000FF"/>
                </a:solidFill>
              </a:rPr>
              <a:t>分為</a:t>
            </a:r>
            <a:r>
              <a:rPr lang="en-US" altLang="zh-TW" sz="1100" dirty="0" smtClean="0">
                <a:solidFill>
                  <a:srgbClr val="0000FF"/>
                </a:solidFill>
              </a:rPr>
              <a:t>tag</a:t>
            </a:r>
            <a:r>
              <a:rPr lang="zh-TW" altLang="en-US" sz="1100" dirty="0" smtClean="0">
                <a:solidFill>
                  <a:srgbClr val="0000FF"/>
                </a:solidFill>
              </a:rPr>
              <a:t>與</a:t>
            </a:r>
            <a:r>
              <a:rPr lang="en-US" altLang="zh-TW" sz="1100" dirty="0" smtClean="0">
                <a:solidFill>
                  <a:srgbClr val="0000FF"/>
                </a:solidFill>
              </a:rPr>
              <a:t>field</a:t>
            </a:r>
            <a:r>
              <a:rPr lang="zh-TW" altLang="en-US" sz="1100" dirty="0" smtClean="0">
                <a:solidFill>
                  <a:srgbClr val="0000FF"/>
                </a:solidFill>
              </a:rPr>
              <a:t>。</a:t>
            </a:r>
            <a:endParaRPr lang="en-US" altLang="zh-TW" sz="1100" dirty="0" smtClean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dirty="0" smtClean="0">
                <a:solidFill>
                  <a:srgbClr val="0000FF"/>
                </a:solidFill>
              </a:rPr>
              <a:t>tag</a:t>
            </a:r>
            <a:r>
              <a:rPr lang="zh-TW" altLang="en-US" sz="1100" dirty="0" smtClean="0">
                <a:solidFill>
                  <a:srgbClr val="0000FF"/>
                </a:solidFill>
              </a:rPr>
              <a:t>主要作為查詢的</a:t>
            </a:r>
            <a:r>
              <a:rPr lang="en-US" altLang="zh-TW" sz="1100" dirty="0" smtClean="0">
                <a:solidFill>
                  <a:srgbClr val="0000FF"/>
                </a:solidFill>
              </a:rPr>
              <a:t>key</a:t>
            </a:r>
            <a:r>
              <a:rPr lang="zh-TW" altLang="en-US" sz="1100" dirty="0" smtClean="0">
                <a:solidFill>
                  <a:srgbClr val="0000FF"/>
                </a:solidFill>
              </a:rPr>
              <a:t>，建議儲存離散型資料</a:t>
            </a:r>
            <a:r>
              <a:rPr lang="en-US" altLang="zh-TW" sz="1100" dirty="0" smtClean="0">
                <a:solidFill>
                  <a:srgbClr val="0000FF"/>
                </a:solidFill>
              </a:rPr>
              <a:t>(</a:t>
            </a:r>
            <a:r>
              <a:rPr lang="zh-TW" altLang="en-US" sz="1100" dirty="0" smtClean="0">
                <a:solidFill>
                  <a:srgbClr val="0000FF"/>
                </a:solidFill>
              </a:rPr>
              <a:t>如字串或其他</a:t>
            </a:r>
            <a:r>
              <a:rPr lang="en-US" altLang="zh-TW" sz="1100" dirty="0" smtClean="0">
                <a:solidFill>
                  <a:srgbClr val="0000FF"/>
                </a:solidFill>
              </a:rPr>
              <a:t>);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dirty="0" smtClean="0">
                <a:solidFill>
                  <a:srgbClr val="0000FF"/>
                </a:solidFill>
              </a:rPr>
              <a:t>field</a:t>
            </a:r>
            <a:r>
              <a:rPr lang="zh-TW" altLang="en-US" sz="1100" dirty="0" smtClean="0">
                <a:solidFill>
                  <a:srgbClr val="0000FF"/>
                </a:solidFill>
              </a:rPr>
              <a:t>儲存數值執行資料，可用來運算；另亦可儲存字串等值</a:t>
            </a:r>
            <a:endParaRPr lang="en-US" altLang="zh-TW" sz="1100" dirty="0" smtClean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100" dirty="0" smtClean="0">
                <a:solidFill>
                  <a:srgbClr val="0000FF"/>
                </a:solidFill>
              </a:rPr>
              <a:t>measurement</a:t>
            </a:r>
            <a:r>
              <a:rPr lang="zh-TW" altLang="en-US" sz="1100" dirty="0" smtClean="0">
                <a:solidFill>
                  <a:srgbClr val="0000FF"/>
                </a:solidFill>
              </a:rPr>
              <a:t>可以沒有</a:t>
            </a:r>
            <a:r>
              <a:rPr lang="en-US" altLang="zh-TW" sz="1100" dirty="0" smtClean="0">
                <a:solidFill>
                  <a:srgbClr val="0000FF"/>
                </a:solidFill>
              </a:rPr>
              <a:t>tag</a:t>
            </a:r>
            <a:r>
              <a:rPr lang="zh-TW" altLang="en-US" sz="1100" dirty="0" smtClean="0">
                <a:solidFill>
                  <a:srgbClr val="0000FF"/>
                </a:solidFill>
              </a:rPr>
              <a:t>欄，但一定要有</a:t>
            </a:r>
            <a:r>
              <a:rPr lang="en-US" altLang="zh-TW" sz="1100" dirty="0" smtClean="0">
                <a:solidFill>
                  <a:srgbClr val="0000FF"/>
                </a:solidFill>
              </a:rPr>
              <a:t>field</a:t>
            </a:r>
            <a:endParaRPr lang="zh-TW" altLang="en-US" sz="1100" dirty="0">
              <a:solidFill>
                <a:srgbClr val="0000FF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893464" y="2463485"/>
            <a:ext cx="726949" cy="147559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5002478" y="2189156"/>
            <a:ext cx="50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</a:rPr>
              <a:t>tag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794627" y="2463485"/>
            <a:ext cx="726949" cy="147559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888609" y="2207624"/>
            <a:ext cx="50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solidFill>
                  <a:srgbClr val="0000FF"/>
                </a:solidFill>
              </a:rPr>
              <a:t>field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70243" y="2512915"/>
            <a:ext cx="1082282" cy="145226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995447" y="2501627"/>
            <a:ext cx="1031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00FF"/>
                </a:solidFill>
              </a:rPr>
              <a:t>timestamp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12313" y="2975786"/>
            <a:ext cx="6875527" cy="222341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4586538" y="4014119"/>
            <a:ext cx="4202612" cy="822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7030A0"/>
                </a:solidFill>
              </a:rPr>
              <a:t>※[</a:t>
            </a:r>
            <a:r>
              <a:rPr lang="zh-TW" altLang="en-US" sz="1100" dirty="0" smtClean="0">
                <a:solidFill>
                  <a:srgbClr val="7030A0"/>
                </a:solidFill>
              </a:rPr>
              <a:t>重要</a:t>
            </a:r>
            <a:r>
              <a:rPr lang="en-US" altLang="zh-TW" sz="1100" dirty="0">
                <a:solidFill>
                  <a:srgbClr val="7030A0"/>
                </a:solidFill>
              </a:rPr>
              <a:t>]</a:t>
            </a:r>
            <a:r>
              <a:rPr lang="zh-TW" altLang="en-US" sz="1100" dirty="0" smtClean="0">
                <a:solidFill>
                  <a:srgbClr val="7030A0"/>
                </a:solidFill>
              </a:rPr>
              <a:t>由於考量到</a:t>
            </a:r>
            <a:r>
              <a:rPr lang="en-US" altLang="zh-TW" sz="1100" dirty="0" smtClean="0">
                <a:solidFill>
                  <a:srgbClr val="7030A0"/>
                </a:solidFill>
              </a:rPr>
              <a:t>tag</a:t>
            </a:r>
            <a:r>
              <a:rPr lang="zh-TW" altLang="en-US" sz="1100" dirty="0">
                <a:solidFill>
                  <a:srgbClr val="7030A0"/>
                </a:solidFill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</a:rPr>
              <a:t>key</a:t>
            </a:r>
            <a:r>
              <a:rPr lang="zh-TW" altLang="en-US" sz="1100" dirty="0" smtClean="0">
                <a:solidFill>
                  <a:srgbClr val="7030A0"/>
                </a:solidFill>
              </a:rPr>
              <a:t>屬於</a:t>
            </a:r>
            <a:r>
              <a:rPr lang="en-US" altLang="zh-TW" sz="1100" dirty="0" smtClean="0">
                <a:solidFill>
                  <a:srgbClr val="7030A0"/>
                </a:solidFill>
              </a:rPr>
              <a:t>series</a:t>
            </a:r>
            <a:r>
              <a:rPr lang="zh-TW" altLang="en-US" sz="1100" dirty="0">
                <a:solidFill>
                  <a:srgbClr val="7030A0"/>
                </a:solidFill>
              </a:rPr>
              <a:t>。</a:t>
            </a:r>
            <a:r>
              <a:rPr lang="zh-TW" altLang="en-US" sz="1100" dirty="0" smtClean="0">
                <a:solidFill>
                  <a:srgbClr val="7030A0"/>
                </a:solidFill>
              </a:rPr>
              <a:t>如果看到非數值</a:t>
            </a:r>
            <a:r>
              <a:rPr lang="en-US" altLang="zh-TW" sz="1100" dirty="0" smtClean="0">
                <a:solidFill>
                  <a:srgbClr val="7030A0"/>
                </a:solidFill>
              </a:rPr>
              <a:t>(</a:t>
            </a:r>
            <a:r>
              <a:rPr lang="zh-TW" altLang="en-US" sz="1100" dirty="0" smtClean="0">
                <a:solidFill>
                  <a:srgbClr val="7030A0"/>
                </a:solidFill>
              </a:rPr>
              <a:t>字串</a:t>
            </a:r>
            <a:r>
              <a:rPr lang="en-US" altLang="zh-TW" sz="1100" dirty="0" smtClean="0">
                <a:solidFill>
                  <a:srgbClr val="7030A0"/>
                </a:solidFill>
              </a:rPr>
              <a:t>)</a:t>
            </a:r>
            <a:r>
              <a:rPr lang="zh-TW" altLang="en-US" sz="1100" dirty="0" smtClean="0">
                <a:solidFill>
                  <a:srgbClr val="7030A0"/>
                </a:solidFill>
              </a:rPr>
              <a:t>且為高基數</a:t>
            </a:r>
            <a:r>
              <a:rPr lang="en-US" altLang="zh-TW" sz="1100" dirty="0" smtClean="0">
                <a:solidFill>
                  <a:srgbClr val="7030A0"/>
                </a:solidFill>
              </a:rPr>
              <a:t>(</a:t>
            </a:r>
            <a:r>
              <a:rPr lang="zh-TW" altLang="en-US" sz="1100" dirty="0" smtClean="0">
                <a:solidFill>
                  <a:srgbClr val="7030A0"/>
                </a:solidFill>
              </a:rPr>
              <a:t>數量</a:t>
            </a:r>
            <a:r>
              <a:rPr lang="en-US" altLang="zh-TW" sz="1100" dirty="0" smtClean="0">
                <a:solidFill>
                  <a:srgbClr val="7030A0"/>
                </a:solidFill>
              </a:rPr>
              <a:t>)</a:t>
            </a:r>
            <a:r>
              <a:rPr lang="zh-TW" altLang="en-US" sz="1100" dirty="0">
                <a:solidFill>
                  <a:srgbClr val="7030A0"/>
                </a:solidFill>
              </a:rPr>
              <a:t> </a:t>
            </a:r>
            <a:r>
              <a:rPr lang="en-US" altLang="zh-TW" sz="1100" dirty="0" smtClean="0">
                <a:solidFill>
                  <a:srgbClr val="7030A0"/>
                </a:solidFill>
              </a:rPr>
              <a:t>+</a:t>
            </a:r>
            <a:r>
              <a:rPr lang="zh-TW" altLang="en-US" sz="1100" dirty="0" smtClean="0">
                <a:solidFill>
                  <a:srgbClr val="7030A0"/>
                </a:solidFill>
              </a:rPr>
              <a:t> 不會用到</a:t>
            </a:r>
            <a:r>
              <a:rPr lang="en-US" altLang="zh-TW" sz="1100" dirty="0" smtClean="0">
                <a:solidFill>
                  <a:srgbClr val="7030A0"/>
                </a:solidFill>
              </a:rPr>
              <a:t>group by</a:t>
            </a:r>
            <a:r>
              <a:rPr lang="zh-TW" altLang="en-US" sz="1100" dirty="0" smtClean="0">
                <a:solidFill>
                  <a:srgbClr val="7030A0"/>
                </a:solidFill>
              </a:rPr>
              <a:t>、</a:t>
            </a:r>
            <a:r>
              <a:rPr lang="en-US" altLang="zh-TW" sz="1100" dirty="0" smtClean="0">
                <a:solidFill>
                  <a:srgbClr val="7030A0"/>
                </a:solidFill>
              </a:rPr>
              <a:t>where</a:t>
            </a:r>
            <a:r>
              <a:rPr lang="zh-TW" altLang="en-US" sz="1100" dirty="0" smtClean="0">
                <a:solidFill>
                  <a:srgbClr val="7030A0"/>
                </a:solidFill>
              </a:rPr>
              <a:t>中 → 可以考慮存成</a:t>
            </a:r>
            <a:r>
              <a:rPr lang="en-US" altLang="zh-TW" sz="1100" dirty="0" smtClean="0">
                <a:solidFill>
                  <a:srgbClr val="7030A0"/>
                </a:solidFill>
              </a:rPr>
              <a:t>field(</a:t>
            </a:r>
            <a:r>
              <a:rPr lang="zh-TW" altLang="en-US" sz="1100" dirty="0" smtClean="0">
                <a:solidFill>
                  <a:srgbClr val="7030A0"/>
                </a:solidFill>
              </a:rPr>
              <a:t>不要存成</a:t>
            </a:r>
            <a:r>
              <a:rPr lang="en-US" altLang="zh-TW" sz="1100" dirty="0" smtClean="0">
                <a:solidFill>
                  <a:srgbClr val="7030A0"/>
                </a:solidFill>
              </a:rPr>
              <a:t>tag)</a:t>
            </a:r>
            <a:r>
              <a:rPr lang="zh-TW" altLang="en-US" sz="1100" dirty="0" smtClean="0">
                <a:solidFill>
                  <a:srgbClr val="7030A0"/>
                </a:solidFill>
              </a:rPr>
              <a:t>，這樣可以避免</a:t>
            </a:r>
            <a:r>
              <a:rPr lang="en-US" altLang="zh-TW" sz="1100" dirty="0" smtClean="0">
                <a:solidFill>
                  <a:srgbClr val="7030A0"/>
                </a:solidFill>
              </a:rPr>
              <a:t>series</a:t>
            </a:r>
            <a:r>
              <a:rPr lang="zh-TW" altLang="en-US" sz="1100" dirty="0" smtClean="0">
                <a:solidFill>
                  <a:srgbClr val="7030A0"/>
                </a:solidFill>
              </a:rPr>
              <a:t>過多。</a:t>
            </a:r>
            <a:endParaRPr lang="zh-TW" altLang="en-US" sz="1100" dirty="0">
              <a:solidFill>
                <a:srgbClr val="7030A0"/>
              </a:solidFill>
            </a:endParaRPr>
          </a:p>
        </p:txBody>
      </p:sp>
      <p:sp>
        <p:nvSpPr>
          <p:cNvPr id="68" name="五邊形 67"/>
          <p:cNvSpPr/>
          <p:nvPr/>
        </p:nvSpPr>
        <p:spPr>
          <a:xfrm>
            <a:off x="-42076" y="482844"/>
            <a:ext cx="2364171" cy="347472"/>
          </a:xfrm>
          <a:prstGeom prst="homePlate">
            <a:avLst>
              <a:gd name="adj" fmla="val 35278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2060"/>
                </a:solidFill>
              </a:rPr>
              <a:t>Measurement Format</a:t>
            </a:r>
            <a:endParaRPr lang="zh-TW" altLang="en-US" sz="1600" b="1" dirty="0">
              <a:solidFill>
                <a:srgbClr val="002060"/>
              </a:solidFill>
            </a:endParaRPr>
          </a:p>
        </p:txBody>
      </p:sp>
      <p:pic>
        <p:nvPicPr>
          <p:cNvPr id="69" name="圖片 6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backup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53354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218206" y="1336940"/>
            <a:ext cx="888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rgbClr val="0000FF"/>
                </a:solidFill>
              </a:rPr>
              <a:t>docker</a:t>
            </a:r>
            <a:r>
              <a:rPr lang="en-US" altLang="zh-TW" sz="1200" dirty="0">
                <a:solidFill>
                  <a:srgbClr val="0000FF"/>
                </a:solidFill>
              </a:rPr>
              <a:t> exec -it </a:t>
            </a:r>
            <a:r>
              <a:rPr lang="en-US" altLang="zh-TW" sz="1200" dirty="0" smtClean="0">
                <a:solidFill>
                  <a:srgbClr val="0000FF"/>
                </a:solidFill>
              </a:rPr>
              <a:t>+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</a:rPr>
              <a:t>[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容器名</a:t>
            </a:r>
            <a:r>
              <a:rPr lang="en-US" altLang="zh-TW" sz="1200" dirty="0" smtClean="0">
                <a:solidFill>
                  <a:srgbClr val="0000FF"/>
                </a:solidFill>
              </a:rPr>
              <a:t>/ID]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</a:rPr>
              <a:t>+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influxd</a:t>
            </a:r>
            <a:r>
              <a:rPr lang="en-US" altLang="zh-TW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backup -database </a:t>
            </a:r>
            <a:r>
              <a:rPr lang="en-US" altLang="zh-TW" sz="1200" dirty="0" smtClean="0">
                <a:solidFill>
                  <a:srgbClr val="0000FF"/>
                </a:solidFill>
              </a:rPr>
              <a:t>[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db_name</a:t>
            </a:r>
            <a:r>
              <a:rPr lang="en-US" altLang="zh-TW" sz="1200" dirty="0" smtClean="0">
                <a:solidFill>
                  <a:srgbClr val="0000FF"/>
                </a:solidFill>
              </a:rPr>
              <a:t>] -</a:t>
            </a:r>
            <a:r>
              <a:rPr lang="en-US" altLang="zh-TW" sz="1200" dirty="0">
                <a:solidFill>
                  <a:srgbClr val="0000FF"/>
                </a:solidFill>
              </a:rPr>
              <a:t>retention </a:t>
            </a:r>
            <a:r>
              <a:rPr lang="en-US" altLang="zh-TW" sz="1200" dirty="0" smtClean="0">
                <a:solidFill>
                  <a:srgbClr val="0000FF"/>
                </a:solidFill>
              </a:rPr>
              <a:t>[policy name] /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tmp</a:t>
            </a:r>
            <a:r>
              <a:rPr lang="en-US" altLang="zh-TW" sz="1200" dirty="0" smtClean="0">
                <a:solidFill>
                  <a:srgbClr val="0000FF"/>
                </a:solidFill>
              </a:rPr>
              <a:t>/[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db_name</a:t>
            </a:r>
            <a:r>
              <a:rPr lang="en-US" altLang="zh-TW" sz="1200" dirty="0" smtClean="0">
                <a:solidFill>
                  <a:srgbClr val="0000FF"/>
                </a:solidFill>
              </a:rPr>
              <a:t>](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容器內暫存資料夾</a:t>
            </a:r>
            <a:r>
              <a:rPr lang="en-US" altLang="zh-TW" sz="1200" dirty="0" smtClean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183792" y="931925"/>
            <a:ext cx="8693322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備份任一資料庫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83792" y="2049972"/>
            <a:ext cx="522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複製至本地資料夾，並遠端複製到另一台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218206" y="2454987"/>
            <a:ext cx="3823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rgbClr val="0000FF"/>
                </a:solidFill>
              </a:rPr>
              <a:t>d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ocker</a:t>
            </a:r>
            <a:r>
              <a:rPr lang="en-US" altLang="zh-TW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cp</a:t>
            </a:r>
            <a:r>
              <a:rPr lang="en-US" altLang="zh-TW" sz="1200" dirty="0" smtClean="0">
                <a:solidFill>
                  <a:srgbClr val="0000FF"/>
                </a:solidFill>
              </a:rPr>
              <a:t> </a:t>
            </a:r>
            <a:r>
              <a:rPr lang="zh-TW" altLang="en-US" sz="1200" dirty="0" smtClean="0">
                <a:solidFill>
                  <a:srgbClr val="0000FF"/>
                </a:solidFill>
              </a:rPr>
              <a:t>  </a:t>
            </a:r>
            <a:r>
              <a:rPr lang="en-US" altLang="zh-TW" sz="1200" dirty="0" smtClean="0">
                <a:solidFill>
                  <a:srgbClr val="0000FF"/>
                </a:solidFill>
              </a:rPr>
              <a:t>[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</a:t>
            </a:r>
            <a:r>
              <a:rPr lang="en-US" altLang="zh-TW" sz="1200" dirty="0" smtClean="0">
                <a:solidFill>
                  <a:srgbClr val="0000FF"/>
                </a:solidFill>
              </a:rPr>
              <a:t>ID]:</a:t>
            </a:r>
            <a:r>
              <a:rPr lang="zh-TW" altLang="en-US" sz="1200" dirty="0" smtClean="0">
                <a:solidFill>
                  <a:srgbClr val="0000FF"/>
                </a:solidFill>
              </a:rPr>
              <a:t>容器內存放資料夾   本地資料夾</a:t>
            </a:r>
            <a:endParaRPr lang="en-US" altLang="zh-TW" sz="1200" dirty="0" smtClean="0">
              <a:solidFill>
                <a:srgbClr val="0000FF"/>
              </a:solidFill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218206" y="1683606"/>
            <a:ext cx="5438914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exec -it a26842de46f3 influxd backup -database CDE /tmp/CDE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218206" y="2801653"/>
            <a:ext cx="3813296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cp a26842de46f3:/tmp/CDE backup/CDE/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218206" y="3212467"/>
            <a:ext cx="6421458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scp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backup backup/CDE 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cbn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@[new server IP]:/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home/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cbn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influxdb_data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/backup/CDE</a:t>
            </a:r>
          </a:p>
        </p:txBody>
      </p:sp>
      <p:pic>
        <p:nvPicPr>
          <p:cNvPr id="47" name="圖片 4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633125" y="3778250"/>
            <a:ext cx="7831425" cy="1048620"/>
            <a:chOff x="633125" y="3778250"/>
            <a:chExt cx="7831425" cy="1048620"/>
          </a:xfrm>
        </p:grpSpPr>
        <p:grpSp>
          <p:nvGrpSpPr>
            <p:cNvPr id="18" name="群組 17"/>
            <p:cNvGrpSpPr/>
            <p:nvPr/>
          </p:nvGrpSpPr>
          <p:grpSpPr>
            <a:xfrm>
              <a:off x="633125" y="3778250"/>
              <a:ext cx="7831425" cy="1048620"/>
              <a:chOff x="633125" y="3778250"/>
              <a:chExt cx="7831425" cy="1048620"/>
            </a:xfrm>
          </p:grpSpPr>
          <p:sp>
            <p:nvSpPr>
              <p:cNvPr id="13" name="圓角矩形 12"/>
              <p:cNvSpPr/>
              <p:nvPr/>
            </p:nvSpPr>
            <p:spPr>
              <a:xfrm>
                <a:off x="633125" y="3778250"/>
                <a:ext cx="7831425" cy="1048620"/>
              </a:xfrm>
              <a:prstGeom prst="roundRect">
                <a:avLst>
                  <a:gd name="adj" fmla="val 0"/>
                </a:avLst>
              </a:prstGeom>
              <a:solidFill>
                <a:srgbClr val="00B0F0">
                  <a:alpha val="10196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738645" y="3848732"/>
                <a:ext cx="8580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/home/</a:t>
                </a:r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cbn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1304014" y="4129720"/>
                <a:ext cx="187733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smart_factory_2</a:t>
                </a:r>
                <a:r>
                  <a:rPr lang="en-US" altLang="zh-TW" sz="900" baseline="300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nd</a:t>
                </a:r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_backup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16" name="肘形接點 15"/>
              <p:cNvCxnSpPr>
                <a:stCxn id="14" idx="2"/>
                <a:endCxn id="15" idx="1"/>
              </p:cNvCxnSpPr>
              <p:nvPr/>
            </p:nvCxnSpPr>
            <p:spPr>
              <a:xfrm rot="16200000" flipH="1">
                <a:off x="1153057" y="4094179"/>
                <a:ext cx="165572" cy="13634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0408" y="4108955"/>
                <a:ext cx="136811" cy="109592"/>
              </a:xfrm>
              <a:prstGeom prst="rect">
                <a:avLst/>
              </a:prstGeom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2439532" y="4362879"/>
                <a:ext cx="16562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>
                    <a:latin typeface="Verdana" panose="020B0604030504040204" pitchFamily="34" charset="0"/>
                    <a:ea typeface="Verdana" panose="020B0604030504040204" pitchFamily="34" charset="0"/>
                  </a:rPr>
                  <a:t>i</a:t>
                </a:r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nfluxdb_grafana_backup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21" name="肘形接點 20"/>
              <p:cNvCxnSpPr>
                <a:stCxn id="15" idx="2"/>
                <a:endCxn id="20" idx="1"/>
              </p:cNvCxnSpPr>
              <p:nvPr/>
            </p:nvCxnSpPr>
            <p:spPr>
              <a:xfrm rot="16200000" flipH="1">
                <a:off x="2282236" y="4320998"/>
                <a:ext cx="117743" cy="19685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39531" y="4326521"/>
                <a:ext cx="136811" cy="109592"/>
              </a:xfrm>
              <a:prstGeom prst="rect">
                <a:avLst/>
              </a:prstGeom>
            </p:spPr>
          </p:pic>
          <p:sp>
            <p:nvSpPr>
              <p:cNvPr id="26" name="文字方塊 25"/>
              <p:cNvSpPr txBox="1"/>
              <p:nvPr/>
            </p:nvSpPr>
            <p:spPr>
              <a:xfrm>
                <a:off x="4434564" y="4159755"/>
                <a:ext cx="13883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influxdb_backup.sh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4434564" y="4503114"/>
                <a:ext cx="13883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grafana_backup.sh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28" name="肘形接點 27"/>
              <p:cNvCxnSpPr>
                <a:stCxn id="20" idx="3"/>
                <a:endCxn id="26" idx="1"/>
              </p:cNvCxnSpPr>
              <p:nvPr/>
            </p:nvCxnSpPr>
            <p:spPr>
              <a:xfrm flipV="1">
                <a:off x="4095750" y="4275171"/>
                <a:ext cx="338814" cy="203124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肘形接點 30"/>
              <p:cNvCxnSpPr>
                <a:stCxn id="20" idx="3"/>
                <a:endCxn id="27" idx="1"/>
              </p:cNvCxnSpPr>
              <p:nvPr/>
            </p:nvCxnSpPr>
            <p:spPr>
              <a:xfrm>
                <a:off x="4095750" y="4478295"/>
                <a:ext cx="338814" cy="140235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矩形 18"/>
            <p:cNvSpPr/>
            <p:nvPr/>
          </p:nvSpPr>
          <p:spPr>
            <a:xfrm>
              <a:off x="4518217" y="4157139"/>
              <a:ext cx="1233749" cy="2097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751966" y="4123520"/>
              <a:ext cx="20321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tx2"/>
                  </a:solidFill>
                </a:rPr>
                <a:t>可一鍵備份</a:t>
              </a:r>
              <a:r>
                <a:rPr lang="en-US" altLang="zh-TW" sz="1200" dirty="0" err="1" smtClean="0">
                  <a:solidFill>
                    <a:schemeClr val="tx2"/>
                  </a:solidFill>
                </a:rPr>
                <a:t>influxdb</a:t>
              </a:r>
              <a:r>
                <a:rPr lang="en-US" altLang="zh-TW" sz="1200" dirty="0" smtClean="0">
                  <a:solidFill>
                    <a:schemeClr val="tx2"/>
                  </a:solidFill>
                </a:rPr>
                <a:t>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3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restore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62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83792" y="789883"/>
            <a:ext cx="8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在</a:t>
            </a:r>
            <a:r>
              <a:rPr lang="en-US" altLang="zh-TW" sz="1200" dirty="0" smtClean="0">
                <a:solidFill>
                  <a:srgbClr val="002060"/>
                </a:solidFill>
              </a:rPr>
              <a:t>New Server</a:t>
            </a:r>
            <a:r>
              <a:rPr lang="zh-TW" altLang="en-US" sz="1200" dirty="0" smtClean="0">
                <a:solidFill>
                  <a:srgbClr val="002060"/>
                </a:solidFill>
              </a:rPr>
              <a:t>中，先定義兩個本地目錄為映射至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的目錄，其中</a:t>
            </a:r>
            <a:r>
              <a:rPr lang="en-US" altLang="zh-TW" sz="1200" dirty="0" smtClean="0">
                <a:solidFill>
                  <a:srgbClr val="002060"/>
                </a:solidFill>
              </a:rPr>
              <a:t>INFLUXDIR</a:t>
            </a:r>
            <a:r>
              <a:rPr lang="zh-TW" altLang="en-US" sz="1200" dirty="0" smtClean="0">
                <a:solidFill>
                  <a:srgbClr val="002060"/>
                </a:solidFill>
              </a:rPr>
              <a:t>為數據目錄，</a:t>
            </a:r>
            <a:r>
              <a:rPr lang="en-US" altLang="zh-TW" sz="1200" dirty="0" smtClean="0">
                <a:solidFill>
                  <a:srgbClr val="002060"/>
                </a:solidFill>
              </a:rPr>
              <a:t>BACKUPDIR</a:t>
            </a:r>
            <a:r>
              <a:rPr lang="zh-TW" altLang="en-US" sz="1200" dirty="0" smtClean="0">
                <a:solidFill>
                  <a:srgbClr val="002060"/>
                </a:solidFill>
              </a:rPr>
              <a:t>為預備份的目錄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3792" y="1843982"/>
            <a:ext cx="504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因為</a:t>
            </a:r>
            <a:r>
              <a:rPr lang="en-US" altLang="zh-TW" sz="1200" dirty="0" smtClean="0">
                <a:solidFill>
                  <a:srgbClr val="002060"/>
                </a:solidFill>
              </a:rPr>
              <a:t>Restore</a:t>
            </a:r>
            <a:r>
              <a:rPr lang="zh-TW" altLang="en-US" sz="1200" dirty="0" smtClean="0">
                <a:solidFill>
                  <a:srgbClr val="002060"/>
                </a:solidFill>
              </a:rPr>
              <a:t>資料需要停止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，先</a:t>
            </a:r>
            <a:r>
              <a:rPr lang="en-US" altLang="zh-TW" sz="1200" dirty="0" smtClean="0">
                <a:solidFill>
                  <a:srgbClr val="002060"/>
                </a:solidFill>
              </a:rPr>
              <a:t>stop</a:t>
            </a:r>
            <a:r>
              <a:rPr lang="zh-TW" altLang="en-US" sz="1200" dirty="0">
                <a:solidFill>
                  <a:srgbClr val="00206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83792" y="2520004"/>
            <a:ext cx="8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建立一個臨時容器來運行</a:t>
            </a:r>
            <a:r>
              <a:rPr lang="en-US" altLang="zh-TW" sz="1200" dirty="0" smtClean="0">
                <a:solidFill>
                  <a:srgbClr val="002060"/>
                </a:solidFill>
              </a:rPr>
              <a:t>restore</a:t>
            </a:r>
            <a:r>
              <a:rPr lang="zh-TW" altLang="en-US" sz="1200" dirty="0" smtClean="0">
                <a:solidFill>
                  <a:srgbClr val="002060"/>
                </a:solidFill>
              </a:rPr>
              <a:t>命令，並映射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database(</a:t>
            </a:r>
            <a:r>
              <a:rPr lang="zh-TW" altLang="en-US" sz="1200" dirty="0" smtClean="0">
                <a:solidFill>
                  <a:srgbClr val="002060"/>
                </a:solidFill>
              </a:rPr>
              <a:t>如下黃字部分，可變更為其他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database)</a:t>
            </a:r>
            <a:r>
              <a:rPr lang="zh-TW" altLang="en-US" sz="1200" dirty="0" smtClean="0">
                <a:solidFill>
                  <a:srgbClr val="002060"/>
                </a:solidFill>
              </a:rPr>
              <a:t>到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83792" y="3603171"/>
            <a:ext cx="8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重新起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容器，記得需要把</a:t>
            </a:r>
            <a:r>
              <a:rPr lang="en-US" altLang="zh-TW" sz="1200" dirty="0" smtClean="0">
                <a:solidFill>
                  <a:srgbClr val="002060"/>
                </a:solidFill>
              </a:rPr>
              <a:t>BACKUPDIR</a:t>
            </a:r>
            <a:r>
              <a:rPr lang="zh-TW" altLang="en-US" sz="1200" dirty="0" smtClean="0">
                <a:solidFill>
                  <a:srgbClr val="002060"/>
                </a:solidFill>
              </a:rPr>
              <a:t>給映射進去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可等上一步把所有的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  <a:r>
              <a:rPr lang="zh-TW" altLang="en-US" sz="1200" dirty="0" smtClean="0">
                <a:solidFill>
                  <a:srgbClr val="002060"/>
                </a:solidFill>
              </a:rPr>
              <a:t>都映射進去後再做這一步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213878" y="1166487"/>
            <a:ext cx="4517982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export INFLUXDIR="$HOME/influxdb_data/influxdir"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213878" y="1564942"/>
            <a:ext cx="4517982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export BACKUPDIR="$HOME/influxdb_data/backup/"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13878" y="2213314"/>
            <a:ext cx="2821422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1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1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stop [container name or ID]</a:t>
            </a:r>
            <a:endParaRPr lang="en-US" altLang="zh-TW" sz="11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216852" y="2889336"/>
            <a:ext cx="8661616" cy="646770"/>
          </a:xfrm>
          <a:prstGeom prst="roundRect">
            <a:avLst>
              <a:gd name="adj" fmla="val 98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rm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--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entrypoint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/bin/bash -v $INFLUXDIR:/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-v $BACKUPDIR:/backups influxdb:1.8.0 -c "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restore -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metadir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/meta -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datadir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/data -database </a:t>
            </a:r>
            <a:r>
              <a:rPr lang="en-US" altLang="zh-TW" sz="11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CDE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/backups/</a:t>
            </a:r>
            <a:r>
              <a:rPr lang="en-US" altLang="zh-TW" sz="11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CDE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216852" y="3972503"/>
            <a:ext cx="8661616" cy="646770"/>
          </a:xfrm>
          <a:prstGeom prst="roundRect">
            <a:avLst>
              <a:gd name="adj" fmla="val 98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--restart=always -d --name=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-p 8086:8086 -e INFLUXDB_ADMIN_ENABLED=true -v $INFLUXDIR:/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1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1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-v $BACKUPDIR:/backups influxdb:1.8.0</a:t>
            </a:r>
          </a:p>
        </p:txBody>
      </p:sp>
      <p:pic>
        <p:nvPicPr>
          <p:cNvPr id="29" name="圖片 2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retention policy(1/2)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67592" y="794178"/>
            <a:ext cx="533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dirty="0" smtClean="0">
                <a:solidFill>
                  <a:srgbClr val="002060"/>
                </a:solidFill>
              </a:rPr>
              <a:t>提供數據保存策略，可將資料分片儲存成不同</a:t>
            </a:r>
            <a:r>
              <a:rPr lang="en-US" altLang="zh-TW" dirty="0" smtClean="0">
                <a:solidFill>
                  <a:srgbClr val="002060"/>
                </a:solidFill>
              </a:rPr>
              <a:t>shard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106905" y="1245955"/>
            <a:ext cx="6448926" cy="1623275"/>
            <a:chOff x="1022684" y="1493111"/>
            <a:chExt cx="6448926" cy="162327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684" y="1493111"/>
              <a:ext cx="6448926" cy="1623275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103133" y="2317774"/>
              <a:ext cx="5916791" cy="7986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142672" y="2055791"/>
            <a:ext cx="703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策略名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31859" y="2070618"/>
            <a:ext cx="703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儲存時間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779468" y="2055791"/>
            <a:ext cx="1395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一個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shard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儲存時間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424092" y="2060043"/>
            <a:ext cx="776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當前策略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67593" y="3468878"/>
            <a:ext cx="1326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建立儲存策略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28950" y="3823259"/>
            <a:ext cx="843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00FF"/>
                </a:solidFill>
              </a:rPr>
              <a:t>e.g. CREATE </a:t>
            </a:r>
            <a:r>
              <a:rPr lang="en-US" altLang="zh-TW" sz="1200" dirty="0">
                <a:solidFill>
                  <a:srgbClr val="0000FF"/>
                </a:solidFill>
              </a:rPr>
              <a:t>RETENTION POLICY </a:t>
            </a:r>
            <a:r>
              <a:rPr lang="en-US" altLang="zh-TW" sz="1200" dirty="0" smtClean="0">
                <a:solidFill>
                  <a:srgbClr val="0000FF"/>
                </a:solidFill>
              </a:rPr>
              <a:t>"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twoweeks</a:t>
            </a:r>
            <a:r>
              <a:rPr lang="en-US" altLang="zh-TW" sz="1200" dirty="0" smtClean="0">
                <a:solidFill>
                  <a:srgbClr val="0000FF"/>
                </a:solidFill>
              </a:rPr>
              <a:t>"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ON </a:t>
            </a:r>
            <a:r>
              <a:rPr lang="en-US" altLang="zh-TW" sz="1200" dirty="0" smtClean="0">
                <a:solidFill>
                  <a:srgbClr val="0000FF"/>
                </a:solidFill>
              </a:rPr>
              <a:t>"CDE"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DURATION </a:t>
            </a:r>
            <a:r>
              <a:rPr lang="en-US" altLang="zh-TW" sz="1200" dirty="0" smtClean="0">
                <a:solidFill>
                  <a:srgbClr val="0000FF"/>
                </a:solidFill>
              </a:rPr>
              <a:t>14d REPLICATION </a:t>
            </a:r>
            <a:r>
              <a:rPr lang="en-US" altLang="zh-TW" sz="1200" dirty="0">
                <a:solidFill>
                  <a:srgbClr val="0000FF"/>
                </a:solidFill>
              </a:rPr>
              <a:t>1 DEFAULT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67592" y="4181319"/>
            <a:ext cx="1326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修</a:t>
            </a:r>
            <a:r>
              <a:rPr lang="zh-TW" altLang="en-US" dirty="0">
                <a:solidFill>
                  <a:srgbClr val="0000FF"/>
                </a:solidFill>
              </a:rPr>
              <a:t>改</a:t>
            </a:r>
            <a:r>
              <a:rPr lang="zh-TW" altLang="en-US" dirty="0" smtClean="0">
                <a:solidFill>
                  <a:srgbClr val="0000FF"/>
                </a:solidFill>
              </a:rPr>
              <a:t>儲存策略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28950" y="4522209"/>
            <a:ext cx="843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00FF"/>
                </a:solidFill>
              </a:rPr>
              <a:t>e.g. ALTER </a:t>
            </a:r>
            <a:r>
              <a:rPr lang="en-US" altLang="zh-TW" sz="1200" dirty="0">
                <a:solidFill>
                  <a:srgbClr val="0000FF"/>
                </a:solidFill>
              </a:rPr>
              <a:t>RETENTION POLICY "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twoweeks</a:t>
            </a:r>
            <a:r>
              <a:rPr lang="en-US" altLang="zh-TW" sz="1200" dirty="0" smtClean="0">
                <a:solidFill>
                  <a:srgbClr val="0000FF"/>
                </a:solidFill>
              </a:rPr>
              <a:t>"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ON "</a:t>
            </a:r>
            <a:r>
              <a:rPr lang="en-US" altLang="zh-TW" sz="1200" dirty="0" smtClean="0">
                <a:solidFill>
                  <a:srgbClr val="0000FF"/>
                </a:solidFill>
              </a:rPr>
              <a:t>CDE"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DURATION </a:t>
            </a:r>
            <a:r>
              <a:rPr lang="en-US" altLang="zh-TW" sz="1200" dirty="0" smtClean="0">
                <a:solidFill>
                  <a:srgbClr val="0000FF"/>
                </a:solidFill>
              </a:rPr>
              <a:t>14d SHARD DURATION 24h DEFAULT</a:t>
            </a:r>
            <a:endParaRPr lang="en-US" altLang="zh-TW" sz="1200" dirty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67592" y="3007998"/>
            <a:ext cx="1326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顯示策略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106905" y="3013536"/>
            <a:ext cx="3472749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SHOW RETENTION POLICY ON "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資料庫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1412042" y="3463338"/>
            <a:ext cx="7388098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CREATE RETENTION POLICY "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策略名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 ON "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資料庫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 DURATION 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時間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REPLICATION 1 DEFAULT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1412042" y="4174069"/>
            <a:ext cx="7678756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ALTER RETENTION POLICY "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策略名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 ON "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資料庫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 DURATION 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時間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SHARD DURATION </a:t>
            </a:r>
            <a:r>
              <a:rPr lang="zh-TW" altLang="en-US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時間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287869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retention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policy(2/2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2" name="圖片 4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167592" y="941248"/>
            <a:ext cx="441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>
                <a:solidFill>
                  <a:srgbClr val="002060"/>
                </a:solidFill>
              </a:rPr>
              <a:t>確認儲存的</a:t>
            </a:r>
            <a:r>
              <a:rPr lang="en-US" altLang="zh-TW" dirty="0" smtClean="0">
                <a:solidFill>
                  <a:srgbClr val="002060"/>
                </a:solidFill>
              </a:rPr>
              <a:t>shard</a:t>
            </a:r>
            <a:r>
              <a:rPr lang="zh-TW" altLang="en-US" dirty="0" smtClean="0">
                <a:solidFill>
                  <a:srgbClr val="002060"/>
                </a:solidFill>
              </a:rPr>
              <a:t>，並找到所屬資料庫的</a:t>
            </a:r>
            <a:r>
              <a:rPr lang="en-US" altLang="zh-TW" dirty="0" smtClean="0">
                <a:solidFill>
                  <a:srgbClr val="002060"/>
                </a:solidFill>
              </a:rPr>
              <a:t>shard: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93" y="1856561"/>
            <a:ext cx="8681633" cy="1581191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167593" y="1299009"/>
            <a:ext cx="85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e.g. </a:t>
            </a:r>
            <a:r>
              <a:rPr lang="zh-TW" altLang="en-US" dirty="0" smtClean="0">
                <a:solidFill>
                  <a:srgbClr val="002060"/>
                </a:solidFill>
              </a:rPr>
              <a:t>可看到資料庫</a:t>
            </a:r>
            <a:r>
              <a:rPr lang="en-US" altLang="zh-TW" dirty="0" smtClean="0">
                <a:solidFill>
                  <a:srgbClr val="002060"/>
                </a:solidFill>
              </a:rPr>
              <a:t>”CDE”</a:t>
            </a:r>
            <a:r>
              <a:rPr lang="zh-TW" altLang="en-US" dirty="0" smtClean="0">
                <a:solidFill>
                  <a:srgbClr val="002060"/>
                </a:solidFill>
              </a:rPr>
              <a:t>儲存的</a:t>
            </a:r>
            <a:r>
              <a:rPr lang="en-US" altLang="zh-TW" dirty="0" smtClean="0">
                <a:solidFill>
                  <a:srgbClr val="002060"/>
                </a:solidFill>
              </a:rPr>
              <a:t>SHARD</a:t>
            </a:r>
            <a:r>
              <a:rPr lang="zh-TW" altLang="en-US" dirty="0" smtClean="0">
                <a:solidFill>
                  <a:srgbClr val="002060"/>
                </a:solidFill>
              </a:rPr>
              <a:t>，分別有不同的</a:t>
            </a:r>
            <a:r>
              <a:rPr lang="en-US" altLang="zh-TW" dirty="0" smtClean="0">
                <a:solidFill>
                  <a:srgbClr val="002060"/>
                </a:solidFill>
              </a:rPr>
              <a:t>id</a:t>
            </a:r>
            <a:r>
              <a:rPr lang="zh-TW" altLang="en-US" dirty="0" smtClean="0">
                <a:solidFill>
                  <a:srgbClr val="002060"/>
                </a:solidFill>
              </a:rPr>
              <a:t>及那些時間段裡的資料存放在哪個</a:t>
            </a:r>
            <a:r>
              <a:rPr lang="en-US" altLang="zh-TW" dirty="0" smtClean="0">
                <a:solidFill>
                  <a:srgbClr val="002060"/>
                </a:solidFill>
              </a:rPr>
              <a:t>shard</a:t>
            </a:r>
            <a:r>
              <a:rPr lang="zh-TW" altLang="en-US" dirty="0" smtClean="0">
                <a:solidFill>
                  <a:srgbClr val="002060"/>
                </a:solidFill>
              </a:rPr>
              <a:t>，例如</a:t>
            </a:r>
            <a:r>
              <a:rPr lang="en-US" altLang="zh-TW" dirty="0" smtClean="0">
                <a:solidFill>
                  <a:srgbClr val="002060"/>
                </a:solidFill>
              </a:rPr>
              <a:t>2020-07-23</a:t>
            </a:r>
            <a:r>
              <a:rPr lang="zh-TW" altLang="en-US" dirty="0" smtClean="0">
                <a:solidFill>
                  <a:srgbClr val="002060"/>
                </a:solidFill>
              </a:rPr>
              <a:t>的資料會存放在</a:t>
            </a:r>
            <a:r>
              <a:rPr lang="en-US" altLang="zh-TW" dirty="0" smtClean="0">
                <a:solidFill>
                  <a:srgbClr val="002060"/>
                </a:solidFill>
              </a:rPr>
              <a:t>id 1476</a:t>
            </a:r>
            <a:r>
              <a:rPr lang="zh-TW" altLang="en-US" dirty="0" smtClean="0">
                <a:solidFill>
                  <a:srgbClr val="002060"/>
                </a:solidFill>
              </a:rPr>
              <a:t>的</a:t>
            </a:r>
            <a:r>
              <a:rPr lang="en-US" altLang="zh-TW" dirty="0" smtClean="0">
                <a:solidFill>
                  <a:srgbClr val="002060"/>
                </a:solidFill>
              </a:rPr>
              <a:t>shard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288333" y="3580998"/>
            <a:ext cx="85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0000FF"/>
                </a:solidFill>
              </a:rPr>
              <a:t>基本上</a:t>
            </a:r>
            <a:r>
              <a:rPr lang="en-US" altLang="zh-TW" dirty="0" err="1" smtClean="0">
                <a:solidFill>
                  <a:srgbClr val="0000FF"/>
                </a:solidFill>
              </a:rPr>
              <a:t>influxdb</a:t>
            </a:r>
            <a:r>
              <a:rPr lang="zh-TW" altLang="en-US" dirty="0" smtClean="0">
                <a:solidFill>
                  <a:srgbClr val="0000FF"/>
                </a:solidFill>
              </a:rPr>
              <a:t>預設每</a:t>
            </a:r>
            <a:r>
              <a:rPr lang="en-US" altLang="zh-TW" dirty="0">
                <a:solidFill>
                  <a:srgbClr val="0000FF"/>
                </a:solidFill>
              </a:rPr>
              <a:t>3</a:t>
            </a:r>
            <a:r>
              <a:rPr lang="en-US" altLang="zh-TW" dirty="0" smtClean="0">
                <a:solidFill>
                  <a:srgbClr val="0000FF"/>
                </a:solidFill>
              </a:rPr>
              <a:t>0</a:t>
            </a:r>
            <a:r>
              <a:rPr lang="zh-TW" altLang="en-US" dirty="0" smtClean="0">
                <a:solidFill>
                  <a:srgbClr val="0000FF"/>
                </a:solidFill>
              </a:rPr>
              <a:t>分鐘會檢查一次資料，並把符合時間段內的資料儲存在</a:t>
            </a:r>
            <a:r>
              <a:rPr lang="en-US" altLang="zh-TW" dirty="0" smtClean="0">
                <a:solidFill>
                  <a:srgbClr val="0000FF"/>
                </a:solidFill>
              </a:rPr>
              <a:t>shard</a:t>
            </a:r>
            <a:r>
              <a:rPr lang="zh-TW" altLang="en-US" dirty="0" smtClean="0">
                <a:solidFill>
                  <a:srgbClr val="0000FF"/>
                </a:solidFill>
              </a:rPr>
              <a:t>內。檢查時間可於</a:t>
            </a:r>
            <a:r>
              <a:rPr lang="en-US" altLang="zh-TW" dirty="0" err="1" smtClean="0">
                <a:solidFill>
                  <a:srgbClr val="0000FF"/>
                </a:solidFill>
              </a:rPr>
              <a:t>influxdb.conf</a:t>
            </a:r>
            <a:r>
              <a:rPr lang="zh-TW" altLang="en-US" dirty="0" smtClean="0">
                <a:solidFill>
                  <a:srgbClr val="0000FF"/>
                </a:solidFill>
              </a:rPr>
              <a:t>內修改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88333" y="4104218"/>
            <a:ext cx="859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FF"/>
                </a:solidFill>
              </a:rPr>
              <a:t>Shard</a:t>
            </a:r>
            <a:r>
              <a:rPr lang="zh-TW" altLang="en-US" dirty="0" smtClean="0">
                <a:solidFill>
                  <a:srgbClr val="0000FF"/>
                </a:solidFill>
              </a:rPr>
              <a:t>儲存的資料可以到</a:t>
            </a:r>
            <a:r>
              <a:rPr lang="en-US" altLang="zh-TW" dirty="0" err="1" smtClean="0">
                <a:solidFill>
                  <a:srgbClr val="0000FF"/>
                </a:solidFill>
              </a:rPr>
              <a:t>influxdb</a:t>
            </a:r>
            <a:r>
              <a:rPr lang="zh-TW" altLang="en-US" dirty="0" smtClean="0">
                <a:solidFill>
                  <a:srgbClr val="0000FF"/>
                </a:solidFill>
              </a:rPr>
              <a:t>內</a:t>
            </a:r>
            <a:r>
              <a:rPr lang="en-US" altLang="zh-TW" dirty="0" smtClean="0">
                <a:solidFill>
                  <a:srgbClr val="0000FF"/>
                </a:solidFill>
              </a:rPr>
              <a:t>/</a:t>
            </a:r>
            <a:r>
              <a:rPr lang="en-US" altLang="zh-TW" dirty="0" err="1" smtClean="0">
                <a:solidFill>
                  <a:srgbClr val="0000FF"/>
                </a:solidFill>
              </a:rPr>
              <a:t>var</a:t>
            </a:r>
            <a:r>
              <a:rPr lang="en-US" altLang="zh-TW" dirty="0" smtClean="0">
                <a:solidFill>
                  <a:srgbClr val="0000FF"/>
                </a:solidFill>
              </a:rPr>
              <a:t>/lib/</a:t>
            </a:r>
            <a:r>
              <a:rPr lang="en-US" altLang="zh-TW" dirty="0" err="1" smtClean="0">
                <a:solidFill>
                  <a:srgbClr val="0000FF"/>
                </a:solidFill>
              </a:rPr>
              <a:t>influxdb</a:t>
            </a:r>
            <a:r>
              <a:rPr lang="en-US" altLang="zh-TW" dirty="0" smtClean="0">
                <a:solidFill>
                  <a:srgbClr val="0000FF"/>
                </a:solidFill>
              </a:rPr>
              <a:t>/data</a:t>
            </a:r>
            <a:r>
              <a:rPr lang="zh-TW" altLang="en-US" dirty="0" smtClean="0">
                <a:solidFill>
                  <a:srgbClr val="0000FF"/>
                </a:solidFill>
              </a:rPr>
              <a:t>查找，如下可找到</a:t>
            </a:r>
            <a:r>
              <a:rPr lang="en-US" altLang="zh-TW" dirty="0" smtClean="0">
                <a:solidFill>
                  <a:srgbClr val="0000FF"/>
                </a:solidFill>
              </a:rPr>
              <a:t>CDE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 smtClean="0">
                <a:solidFill>
                  <a:srgbClr val="0000FF"/>
                </a:solidFill>
              </a:rPr>
              <a:t>id 1476</a:t>
            </a:r>
            <a:r>
              <a:rPr lang="zh-TW" altLang="en-US" dirty="0" smtClean="0">
                <a:solidFill>
                  <a:srgbClr val="0000FF"/>
                </a:solidFill>
              </a:rPr>
              <a:t>的</a:t>
            </a:r>
            <a:r>
              <a:rPr lang="en-US" altLang="zh-TW" dirty="0" smtClean="0">
                <a:solidFill>
                  <a:srgbClr val="0000FF"/>
                </a:solidFill>
              </a:rPr>
              <a:t>shard</a:t>
            </a:r>
            <a:r>
              <a:rPr lang="zh-TW" altLang="en-US" dirty="0" smtClean="0">
                <a:solidFill>
                  <a:srgbClr val="0000FF"/>
                </a:solidFill>
              </a:rPr>
              <a:t>資料</a:t>
            </a:r>
            <a:endParaRPr lang="en-US" altLang="zh-TW" dirty="0" smtClean="0">
              <a:solidFill>
                <a:srgbClr val="0000FF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53" y="4475038"/>
            <a:ext cx="4352925" cy="304800"/>
          </a:xfrm>
          <a:prstGeom prst="rect">
            <a:avLst/>
          </a:prstGeom>
        </p:spPr>
      </p:pic>
      <p:sp>
        <p:nvSpPr>
          <p:cNvPr id="32" name="圓角矩形 31"/>
          <p:cNvSpPr/>
          <p:nvPr/>
        </p:nvSpPr>
        <p:spPr>
          <a:xfrm>
            <a:off x="4190206" y="930687"/>
            <a:ext cx="1521196" cy="2966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SHOW SHARDS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20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export/output data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2" name="圖片 4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253956" y="1186157"/>
            <a:ext cx="7649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2060"/>
                </a:solidFill>
              </a:rPr>
              <a:t>d</a:t>
            </a:r>
            <a:r>
              <a:rPr lang="en-US" altLang="zh-TW" dirty="0" err="1" smtClean="0">
                <a:solidFill>
                  <a:srgbClr val="002060"/>
                </a:solidFill>
              </a:rPr>
              <a:t>ocker</a:t>
            </a:r>
            <a:r>
              <a:rPr lang="en-US" altLang="zh-TW" dirty="0" smtClean="0">
                <a:solidFill>
                  <a:srgbClr val="002060"/>
                </a:solidFill>
              </a:rPr>
              <a:t> exec -it </a:t>
            </a: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dirty="0" smtClean="0">
                <a:solidFill>
                  <a:srgbClr val="002060"/>
                </a:solidFill>
              </a:rPr>
              <a:t> </a:t>
            </a:r>
            <a:r>
              <a:rPr lang="en-US" altLang="zh-TW" dirty="0" err="1" smtClean="0">
                <a:solidFill>
                  <a:srgbClr val="002060"/>
                </a:solidFill>
              </a:rPr>
              <a:t>influx_inspect</a:t>
            </a:r>
            <a:r>
              <a:rPr lang="en-US" altLang="zh-TW" dirty="0" smtClean="0">
                <a:solidFill>
                  <a:srgbClr val="002060"/>
                </a:solidFill>
              </a:rPr>
              <a:t> export -database=CDE -</a:t>
            </a:r>
            <a:r>
              <a:rPr lang="en-US" altLang="zh-TW" dirty="0" err="1" smtClean="0">
                <a:solidFill>
                  <a:srgbClr val="002060"/>
                </a:solidFill>
              </a:rPr>
              <a:t>datadir</a:t>
            </a:r>
            <a:r>
              <a:rPr lang="en-US" altLang="zh-TW" dirty="0">
                <a:solidFill>
                  <a:srgbClr val="002060"/>
                </a:solidFill>
              </a:rPr>
              <a:t>="/</a:t>
            </a:r>
            <a:r>
              <a:rPr lang="en-US" altLang="zh-TW" dirty="0" err="1" smtClean="0">
                <a:solidFill>
                  <a:srgbClr val="002060"/>
                </a:solidFill>
              </a:rPr>
              <a:t>var</a:t>
            </a:r>
            <a:r>
              <a:rPr lang="en-US" altLang="zh-TW" dirty="0" smtClean="0">
                <a:solidFill>
                  <a:srgbClr val="002060"/>
                </a:solidFill>
              </a:rPr>
              <a:t>/lib/</a:t>
            </a: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dirty="0" smtClean="0">
                <a:solidFill>
                  <a:srgbClr val="002060"/>
                </a:solidFill>
              </a:rPr>
              <a:t>/data“ -</a:t>
            </a:r>
            <a:r>
              <a:rPr lang="en-US" altLang="zh-TW" dirty="0" err="1" smtClean="0">
                <a:solidFill>
                  <a:srgbClr val="002060"/>
                </a:solidFill>
              </a:rPr>
              <a:t>waldir</a:t>
            </a:r>
            <a:r>
              <a:rPr lang="en-US" altLang="zh-TW" dirty="0">
                <a:solidFill>
                  <a:srgbClr val="002060"/>
                </a:solidFill>
              </a:rPr>
              <a:t>="/</a:t>
            </a:r>
            <a:r>
              <a:rPr lang="en-US" altLang="zh-TW" dirty="0" err="1">
                <a:solidFill>
                  <a:srgbClr val="002060"/>
                </a:solidFill>
              </a:rPr>
              <a:t>var</a:t>
            </a:r>
            <a:r>
              <a:rPr lang="en-US" altLang="zh-TW" dirty="0">
                <a:solidFill>
                  <a:srgbClr val="002060"/>
                </a:solidFill>
              </a:rPr>
              <a:t>/lib/</a:t>
            </a:r>
            <a:r>
              <a:rPr lang="en-US" altLang="zh-TW" dirty="0" err="1">
                <a:solidFill>
                  <a:srgbClr val="002060"/>
                </a:solidFill>
              </a:rPr>
              <a:t>influxdb</a:t>
            </a:r>
            <a:r>
              <a:rPr lang="en-US" altLang="zh-TW" dirty="0">
                <a:solidFill>
                  <a:srgbClr val="002060"/>
                </a:solidFill>
              </a:rPr>
              <a:t>/</a:t>
            </a:r>
            <a:r>
              <a:rPr lang="en-US" altLang="zh-TW" dirty="0" err="1">
                <a:solidFill>
                  <a:srgbClr val="002060"/>
                </a:solidFill>
              </a:rPr>
              <a:t>wal</a:t>
            </a:r>
            <a:r>
              <a:rPr lang="en-US" altLang="zh-TW" dirty="0">
                <a:solidFill>
                  <a:srgbClr val="002060"/>
                </a:solidFill>
              </a:rPr>
              <a:t>" -out="/</a:t>
            </a:r>
            <a:r>
              <a:rPr lang="en-US" altLang="zh-TW" dirty="0" err="1" smtClean="0">
                <a:solidFill>
                  <a:srgbClr val="002060"/>
                </a:solidFill>
              </a:rPr>
              <a:t>tmp</a:t>
            </a:r>
            <a:r>
              <a:rPr lang="en-US" altLang="zh-TW" dirty="0" smtClean="0">
                <a:solidFill>
                  <a:srgbClr val="002060"/>
                </a:solidFill>
              </a:rPr>
              <a:t>/output.txt" 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253955" y="1792552"/>
            <a:ext cx="8768551" cy="651765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容器名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/ID]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influx_inspect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export -database=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[database</a:t>
            </a:r>
            <a:r>
              <a:rPr lang="zh-TW" altLang="en-US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名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datadir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="/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/data" -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waldir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="/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wal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 -out="/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tmp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檔案名</a:t>
            </a:r>
            <a:r>
              <a:rPr lang="en-US" altLang="zh-TW" sz="12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17923" y="2984651"/>
            <a:ext cx="86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i</a:t>
            </a:r>
            <a:r>
              <a:rPr lang="en-US" altLang="zh-TW" dirty="0" smtClean="0">
                <a:solidFill>
                  <a:srgbClr val="002060"/>
                </a:solidFill>
              </a:rPr>
              <a:t>nflux -database [database</a:t>
            </a:r>
            <a:r>
              <a:rPr lang="zh-TW" altLang="en-US" dirty="0" smtClean="0">
                <a:solidFill>
                  <a:srgbClr val="002060"/>
                </a:solidFill>
              </a:rPr>
              <a:t>名</a:t>
            </a:r>
            <a:r>
              <a:rPr lang="en-US" altLang="zh-TW" dirty="0" smtClean="0">
                <a:solidFill>
                  <a:srgbClr val="002060"/>
                </a:solidFill>
              </a:rPr>
              <a:t>]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-</a:t>
            </a:r>
            <a:r>
              <a:rPr lang="en-US" altLang="zh-TW" dirty="0" smtClean="0">
                <a:solidFill>
                  <a:srgbClr val="002060"/>
                </a:solidFill>
              </a:rPr>
              <a:t>execute [SQL</a:t>
            </a:r>
            <a:r>
              <a:rPr lang="zh-TW" altLang="en-US" dirty="0" smtClean="0">
                <a:solidFill>
                  <a:srgbClr val="002060"/>
                </a:solidFill>
              </a:rPr>
              <a:t>指令</a:t>
            </a:r>
            <a:r>
              <a:rPr lang="en-US" altLang="zh-TW" dirty="0" smtClean="0">
                <a:solidFill>
                  <a:srgbClr val="002060"/>
                </a:solidFill>
              </a:rPr>
              <a:t>]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>
                <a:solidFill>
                  <a:srgbClr val="002060"/>
                </a:solidFill>
              </a:rPr>
              <a:t>-</a:t>
            </a:r>
            <a:r>
              <a:rPr lang="en-US" altLang="zh-TW" dirty="0" smtClean="0">
                <a:solidFill>
                  <a:srgbClr val="002060"/>
                </a:solidFill>
              </a:rPr>
              <a:t>format [</a:t>
            </a:r>
            <a:r>
              <a:rPr lang="zh-TW" altLang="en-US" dirty="0" smtClean="0">
                <a:solidFill>
                  <a:srgbClr val="002060"/>
                </a:solidFill>
              </a:rPr>
              <a:t>檔案格式</a:t>
            </a:r>
            <a:r>
              <a:rPr lang="en-US" altLang="zh-TW" dirty="0" smtClean="0">
                <a:solidFill>
                  <a:srgbClr val="002060"/>
                </a:solidFill>
              </a:rPr>
              <a:t>]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&gt;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[</a:t>
            </a:r>
            <a:r>
              <a:rPr lang="zh-TW" altLang="en-US" dirty="0" smtClean="0">
                <a:solidFill>
                  <a:srgbClr val="002060"/>
                </a:solidFill>
              </a:rPr>
              <a:t>欲存檔案名</a:t>
            </a:r>
            <a:r>
              <a:rPr lang="en-US" altLang="zh-TW" dirty="0" smtClean="0">
                <a:solidFill>
                  <a:srgbClr val="002060"/>
                </a:solidFill>
              </a:rPr>
              <a:t>]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150839" y="848981"/>
            <a:ext cx="865871" cy="278431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1200" dirty="0" smtClean="0">
                <a:solidFill>
                  <a:srgbClr val="0000FF"/>
                </a:solidFill>
              </a:rPr>
              <a:t>Export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150838" y="2656494"/>
            <a:ext cx="865871" cy="278431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1200" dirty="0" smtClean="0">
                <a:solidFill>
                  <a:srgbClr val="0000FF"/>
                </a:solidFill>
              </a:rPr>
              <a:t>Output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53956" y="3391873"/>
            <a:ext cx="8544746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 -database 'CDE' -execute 'select * from PREPROCESS_CPK_DAILY' -format csv &gt; CPK_daily.csv</a:t>
            </a:r>
          </a:p>
        </p:txBody>
      </p:sp>
    </p:spTree>
    <p:extLst>
      <p:ext uri="{BB962C8B-B14F-4D97-AF65-F5344CB8AC3E}">
        <p14:creationId xmlns:p14="http://schemas.microsoft.com/office/powerpoint/2010/main" val="15175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(1/2)write by python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35" name="群組 34"/>
          <p:cNvGrpSpPr/>
          <p:nvPr/>
        </p:nvGrpSpPr>
        <p:grpSpPr>
          <a:xfrm>
            <a:off x="690249" y="4082504"/>
            <a:ext cx="5842319" cy="789153"/>
            <a:chOff x="3207414" y="3826702"/>
            <a:chExt cx="5842319" cy="789153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 rotWithShape="1">
            <a:blip r:embed="rId2"/>
            <a:srcRect t="50969"/>
            <a:stretch/>
          </p:blipFill>
          <p:spPr>
            <a:xfrm>
              <a:off x="3768371" y="4069057"/>
              <a:ext cx="5281362" cy="546798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3207414" y="3826702"/>
              <a:ext cx="1235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u"/>
              </a:pPr>
              <a:r>
                <a:rPr lang="zh-TW" altLang="en-US" sz="1200" b="1" dirty="0" smtClean="0">
                  <a:solidFill>
                    <a:srgbClr val="002060"/>
                  </a:solidFill>
                </a:rPr>
                <a:t>寫入結果</a:t>
              </a:r>
              <a:endParaRPr lang="en-US" altLang="zh-TW" sz="1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701950" y="734709"/>
            <a:ext cx="6873937" cy="3341526"/>
            <a:chOff x="401413" y="670769"/>
            <a:chExt cx="6873937" cy="3341526"/>
          </a:xfrm>
        </p:grpSpPr>
        <p:grpSp>
          <p:nvGrpSpPr>
            <p:cNvPr id="3" name="群組 2"/>
            <p:cNvGrpSpPr/>
            <p:nvPr/>
          </p:nvGrpSpPr>
          <p:grpSpPr>
            <a:xfrm>
              <a:off x="914050" y="891308"/>
              <a:ext cx="6361300" cy="3120987"/>
              <a:chOff x="153118" y="1012798"/>
              <a:chExt cx="6361300" cy="3120987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912" y="1063291"/>
                <a:ext cx="5124450" cy="2800350"/>
              </a:xfrm>
              <a:prstGeom prst="rect">
                <a:avLst/>
              </a:prstGeom>
            </p:spPr>
          </p:pic>
          <p:sp>
            <p:nvSpPr>
              <p:cNvPr id="25" name="文字方塊 24"/>
              <p:cNvSpPr txBox="1"/>
              <p:nvPr/>
            </p:nvSpPr>
            <p:spPr>
              <a:xfrm>
                <a:off x="2751428" y="1012798"/>
                <a:ext cx="27027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100" dirty="0" smtClean="0">
                    <a:solidFill>
                      <a:schemeClr val="tx2"/>
                    </a:solidFill>
                  </a:rPr>
                  <a:t>使用</a:t>
                </a:r>
                <a:r>
                  <a:rPr lang="en-US" altLang="zh-TW" sz="1100" dirty="0" err="1" smtClean="0">
                    <a:solidFill>
                      <a:schemeClr val="tx2"/>
                    </a:solidFill>
                  </a:rPr>
                  <a:t>influxdb</a:t>
                </a:r>
                <a:r>
                  <a:rPr lang="zh-TW" altLang="en-US" sz="1100" dirty="0" smtClean="0">
                    <a:solidFill>
                      <a:schemeClr val="tx2"/>
                    </a:solidFill>
                  </a:rPr>
                  <a:t>之</a:t>
                </a:r>
                <a:r>
                  <a:rPr lang="en-US" altLang="zh-TW" sz="1100" dirty="0" err="1" smtClean="0">
                    <a:solidFill>
                      <a:schemeClr val="tx2"/>
                    </a:solidFill>
                  </a:rPr>
                  <a:t>InfluxDBClient</a:t>
                </a:r>
                <a:r>
                  <a:rPr lang="zh-TW" altLang="en-US" sz="1100" dirty="0" smtClean="0">
                    <a:solidFill>
                      <a:schemeClr val="tx2"/>
                    </a:solidFill>
                  </a:rPr>
                  <a:t>寫入</a:t>
                </a:r>
                <a:endParaRPr lang="en-US" altLang="zh-TW" sz="1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3036930" y="1424153"/>
                <a:ext cx="12281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100" dirty="0" smtClean="0">
                    <a:solidFill>
                      <a:schemeClr val="accent3"/>
                    </a:solidFill>
                  </a:rPr>
                  <a:t>預設</a:t>
                </a:r>
                <a:r>
                  <a:rPr lang="en-US" altLang="zh-TW" sz="1100" dirty="0" smtClean="0">
                    <a:solidFill>
                      <a:schemeClr val="accent3"/>
                    </a:solidFill>
                  </a:rPr>
                  <a:t>port</a:t>
                </a:r>
                <a:r>
                  <a:rPr lang="zh-TW" altLang="en-US" sz="1100" dirty="0" smtClean="0">
                    <a:solidFill>
                      <a:schemeClr val="accent3"/>
                    </a:solidFill>
                  </a:rPr>
                  <a:t>為</a:t>
                </a:r>
                <a:r>
                  <a:rPr lang="en-US" altLang="zh-TW" sz="1100" dirty="0" smtClean="0">
                    <a:solidFill>
                      <a:schemeClr val="accent3"/>
                    </a:solidFill>
                  </a:rPr>
                  <a:t>8086</a:t>
                </a:r>
                <a:endParaRPr lang="en-US" altLang="zh-TW" sz="11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4256270" y="1424153"/>
                <a:ext cx="17033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100" dirty="0" smtClean="0">
                    <a:solidFill>
                      <a:schemeClr val="accent3"/>
                    </a:solidFill>
                  </a:rPr>
                  <a:t>預計寫入的資料庫名</a:t>
                </a:r>
                <a:r>
                  <a:rPr lang="zh-TW" altLang="en-US" sz="1100" dirty="0">
                    <a:solidFill>
                      <a:schemeClr val="accent3"/>
                    </a:solidFill>
                  </a:rPr>
                  <a:t>稱</a:t>
                </a:r>
                <a:endParaRPr lang="en-US" altLang="zh-TW" sz="1100" dirty="0" smtClean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875877" y="3787536"/>
                <a:ext cx="5638541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100" dirty="0" smtClean="0">
                    <a:solidFill>
                      <a:srgbClr val="00B050"/>
                    </a:solidFill>
                  </a:rPr>
                  <a:t>將</a:t>
                </a:r>
                <a:r>
                  <a:rPr lang="en-US" altLang="zh-TW" sz="1100" dirty="0" err="1" smtClean="0">
                    <a:solidFill>
                      <a:srgbClr val="00B050"/>
                    </a:solidFill>
                  </a:rPr>
                  <a:t>json</a:t>
                </a:r>
                <a:r>
                  <a:rPr lang="zh-TW" altLang="en-US" sz="1100" dirty="0" smtClean="0">
                    <a:solidFill>
                      <a:srgbClr val="00B050"/>
                    </a:solidFill>
                  </a:rPr>
                  <a:t>寫入，後面可帶參數</a:t>
                </a:r>
                <a:r>
                  <a:rPr lang="en-US" altLang="zh-TW" sz="1100" dirty="0" smtClean="0">
                    <a:solidFill>
                      <a:srgbClr val="00B050"/>
                    </a:solidFill>
                  </a:rPr>
                  <a:t>(</a:t>
                </a:r>
                <a:r>
                  <a:rPr lang="zh-TW" altLang="en-US" sz="1100" dirty="0" smtClean="0">
                    <a:solidFill>
                      <a:srgbClr val="00B050"/>
                    </a:solidFill>
                  </a:rPr>
                  <a:t>如</a:t>
                </a:r>
                <a:r>
                  <a:rPr lang="en-US" altLang="zh-TW" sz="1100" dirty="0" err="1" smtClean="0">
                    <a:solidFill>
                      <a:srgbClr val="00B050"/>
                    </a:solidFill>
                  </a:rPr>
                  <a:t>time_precision</a:t>
                </a:r>
                <a:r>
                  <a:rPr lang="zh-TW" altLang="en-US" sz="1100" dirty="0" smtClean="0">
                    <a:solidFill>
                      <a:srgbClr val="00B050"/>
                    </a:solidFill>
                  </a:rPr>
                  <a:t>為設定時間精度、</a:t>
                </a:r>
                <a:r>
                  <a:rPr lang="en-US" altLang="zh-TW" sz="1100" dirty="0" err="1" smtClean="0">
                    <a:solidFill>
                      <a:srgbClr val="00B050"/>
                    </a:solidFill>
                  </a:rPr>
                  <a:t>batch_size</a:t>
                </a:r>
                <a:r>
                  <a:rPr lang="zh-TW" altLang="en-US" sz="1100" dirty="0" smtClean="0">
                    <a:solidFill>
                      <a:srgbClr val="00B050"/>
                    </a:solidFill>
                  </a:rPr>
                  <a:t>為批量寫入等</a:t>
                </a:r>
                <a:r>
                  <a:rPr lang="en-US" altLang="zh-TW" sz="1100" dirty="0" smtClean="0">
                    <a:solidFill>
                      <a:srgbClr val="00B050"/>
                    </a:solidFill>
                  </a:rPr>
                  <a:t>)</a:t>
                </a:r>
                <a:endParaRPr lang="en-US" altLang="zh-TW" sz="11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53120" y="1031982"/>
                <a:ext cx="2614143" cy="225382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53120" y="1660357"/>
                <a:ext cx="5068585" cy="180475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53120" y="2142820"/>
                <a:ext cx="5883199" cy="123900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3056111" y="2220704"/>
                <a:ext cx="305265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100" dirty="0" err="1" smtClean="0">
                    <a:solidFill>
                      <a:srgbClr val="0000FF"/>
                    </a:solidFill>
                  </a:rPr>
                  <a:t>json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需定義好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measurement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名稱、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field</a:t>
                </a:r>
                <a:r>
                  <a:rPr lang="zh-TW" altLang="en-US" sz="11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name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與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field value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、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tag name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與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tag value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，如需要可寫入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time(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但要注意寫成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UTC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格式，一般會是台灣時間減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8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小時</a:t>
                </a:r>
                <a:r>
                  <a:rPr lang="en-US" altLang="zh-TW" sz="1100" dirty="0" smtClean="0">
                    <a:solidFill>
                      <a:srgbClr val="0000FF"/>
                    </a:solidFill>
                  </a:rPr>
                  <a:t>)</a:t>
                </a:r>
                <a:r>
                  <a:rPr lang="zh-TW" altLang="en-US" sz="1100" dirty="0" smtClean="0">
                    <a:solidFill>
                      <a:srgbClr val="0000FF"/>
                    </a:solidFill>
                  </a:rPr>
                  <a:t>。</a:t>
                </a:r>
                <a:endParaRPr lang="en-US" altLang="zh-TW" sz="11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53118" y="3651971"/>
                <a:ext cx="6361299" cy="44787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文字方塊 19"/>
            <p:cNvSpPr txBox="1"/>
            <p:nvPr/>
          </p:nvSpPr>
          <p:spPr>
            <a:xfrm>
              <a:off x="401413" y="670769"/>
              <a:ext cx="1235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u"/>
              </a:pPr>
              <a:r>
                <a:rPr lang="zh-TW" altLang="en-US" sz="1200" b="1" dirty="0" smtClean="0">
                  <a:solidFill>
                    <a:srgbClr val="002060"/>
                  </a:solidFill>
                </a:rPr>
                <a:t>寫入方</a:t>
              </a:r>
              <a:r>
                <a:rPr lang="zh-TW" altLang="en-US" sz="1200" b="1" dirty="0">
                  <a:solidFill>
                    <a:srgbClr val="002060"/>
                  </a:solidFill>
                </a:rPr>
                <a:t>式</a:t>
              </a:r>
              <a:endParaRPr lang="en-US" altLang="zh-TW" sz="1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6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(2/2)query by python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2" name="圖片 4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434878" y="868995"/>
            <a:ext cx="8440616" cy="2310253"/>
            <a:chOff x="434878" y="1080007"/>
            <a:chExt cx="8440616" cy="2310253"/>
          </a:xfrm>
        </p:grpSpPr>
        <p:sp>
          <p:nvSpPr>
            <p:cNvPr id="8" name="文字方塊 7"/>
            <p:cNvSpPr txBox="1"/>
            <p:nvPr/>
          </p:nvSpPr>
          <p:spPr>
            <a:xfrm>
              <a:off x="434878" y="1080007"/>
              <a:ext cx="1235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u"/>
              </a:pPr>
              <a:r>
                <a:rPr lang="zh-TW" altLang="en-US" sz="1200" b="1" dirty="0" smtClean="0">
                  <a:solidFill>
                    <a:srgbClr val="002060"/>
                  </a:solidFill>
                </a:rPr>
                <a:t>查</a:t>
              </a:r>
              <a:r>
                <a:rPr lang="zh-TW" altLang="en-US" sz="1200" b="1" dirty="0">
                  <a:solidFill>
                    <a:srgbClr val="002060"/>
                  </a:solidFill>
                </a:rPr>
                <a:t>詢</a:t>
              </a:r>
              <a:r>
                <a:rPr lang="zh-TW" altLang="en-US" sz="1200" b="1" dirty="0" smtClean="0">
                  <a:solidFill>
                    <a:srgbClr val="002060"/>
                  </a:solidFill>
                </a:rPr>
                <a:t>方式</a:t>
              </a:r>
              <a:endParaRPr lang="en-US" altLang="zh-TW" sz="1200" b="1" dirty="0">
                <a:solidFill>
                  <a:srgbClr val="002060"/>
                </a:solidFill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878" y="2311642"/>
              <a:ext cx="8440616" cy="1078618"/>
            </a:xfrm>
            <a:prstGeom prst="rect">
              <a:avLst/>
            </a:prstGeom>
          </p:spPr>
        </p:pic>
        <p:sp>
          <p:nvSpPr>
            <p:cNvPr id="10" name="圓角矩形 9"/>
            <p:cNvSpPr/>
            <p:nvPr/>
          </p:nvSpPr>
          <p:spPr>
            <a:xfrm>
              <a:off x="434878" y="1418418"/>
              <a:ext cx="3516865" cy="316577"/>
            </a:xfrm>
            <a:prstGeom prst="roundRect">
              <a:avLst>
                <a:gd name="adj" fmla="val 989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TW" sz="1200" dirty="0" err="1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query_result</a:t>
              </a:r>
              <a:r>
                <a:rPr lang="en-US" altLang="zh-TW" sz="1200" dirty="0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 = </a:t>
              </a:r>
              <a:r>
                <a:rPr lang="en-US" altLang="zh-TW" sz="1200" dirty="0" err="1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client.query</a:t>
              </a:r>
              <a:r>
                <a:rPr lang="en-US" altLang="zh-TW" sz="1200" dirty="0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(</a:t>
              </a:r>
              <a:r>
                <a:rPr lang="en-US" altLang="zh-TW" sz="1200" b="1" dirty="0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{</a:t>
              </a:r>
              <a:r>
                <a:rPr lang="en-US" altLang="zh-TW" sz="1200" b="1" dirty="0" err="1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InfluxQL</a:t>
              </a:r>
              <a:r>
                <a:rPr lang="en-US" altLang="zh-TW" sz="1200" b="1" dirty="0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}</a:t>
              </a:r>
              <a:r>
                <a:rPr lang="en-US" altLang="zh-TW" sz="1200" dirty="0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)</a:t>
              </a:r>
              <a:endPara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34878" y="1979312"/>
              <a:ext cx="1235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u"/>
              </a:pPr>
              <a:r>
                <a:rPr lang="zh-TW" altLang="en-US" sz="1200" b="1" dirty="0" smtClean="0">
                  <a:solidFill>
                    <a:srgbClr val="002060"/>
                  </a:solidFill>
                </a:rPr>
                <a:t>查詢</a:t>
              </a:r>
              <a:r>
                <a:rPr lang="zh-TW" altLang="en-US" sz="1200" b="1" dirty="0">
                  <a:solidFill>
                    <a:srgbClr val="002060"/>
                  </a:solidFill>
                </a:rPr>
                <a:t>範例</a:t>
              </a:r>
              <a:endParaRPr lang="en-US" altLang="zh-TW" sz="1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4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15719" y="974157"/>
            <a:ext cx="859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2060"/>
                </a:solidFill>
              </a:rPr>
              <a:t>因資料存放量日漸增大，致使</a:t>
            </a:r>
            <a:r>
              <a:rPr lang="en-US" altLang="zh-TW" sz="1200" dirty="0" smtClean="0">
                <a:solidFill>
                  <a:srgbClr val="002060"/>
                </a:solidFill>
              </a:rPr>
              <a:t>out of memory</a:t>
            </a:r>
            <a:r>
              <a:rPr lang="zh-TW" altLang="en-US" sz="1200" dirty="0" smtClean="0">
                <a:solidFill>
                  <a:srgbClr val="002060"/>
                </a:solidFill>
              </a:rPr>
              <a:t>情形發生，並出現無法寫入資料或寫入過慢，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畫面讀取過慢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因查詢過慢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r>
              <a:rPr lang="zh-TW" altLang="en-US" sz="1200" dirty="0" smtClean="0">
                <a:solidFill>
                  <a:srgbClr val="002060"/>
                </a:solidFill>
              </a:rPr>
              <a:t>，尋找原因發現應該是</a:t>
            </a:r>
            <a:r>
              <a:rPr lang="en-US" altLang="zh-TW" sz="1200" dirty="0" smtClean="0">
                <a:solidFill>
                  <a:srgbClr val="002060"/>
                </a:solidFill>
              </a:rPr>
              <a:t>series</a:t>
            </a:r>
            <a:r>
              <a:rPr lang="zh-TW" altLang="en-US" sz="1200" dirty="0" smtClean="0">
                <a:solidFill>
                  <a:srgbClr val="002060"/>
                </a:solidFill>
              </a:rPr>
              <a:t>數目過多</a:t>
            </a:r>
            <a:r>
              <a:rPr lang="zh-TW" altLang="en-US" sz="1200" dirty="0">
                <a:solidFill>
                  <a:srgbClr val="002060"/>
                </a:solidFill>
              </a:rPr>
              <a:t>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342898" y="1948968"/>
            <a:ext cx="7375360" cy="2256166"/>
            <a:chOff x="559466" y="2123329"/>
            <a:chExt cx="7375360" cy="225616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2"/>
            <a:srcRect b="16290"/>
            <a:stretch/>
          </p:blipFill>
          <p:spPr>
            <a:xfrm>
              <a:off x="559466" y="2123329"/>
              <a:ext cx="7375360" cy="2256166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5704123" y="3620054"/>
              <a:ext cx="1232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0000FF"/>
                  </a:solidFill>
                </a:rPr>
                <a:t>一條</a:t>
              </a:r>
              <a:r>
                <a:rPr lang="en-US" altLang="zh-TW" b="1" dirty="0" smtClean="0">
                  <a:solidFill>
                    <a:srgbClr val="0000FF"/>
                  </a:solidFill>
                </a:rPr>
                <a:t>series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27886" y="3688006"/>
              <a:ext cx="5057036" cy="21269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125481" y="1494632"/>
            <a:ext cx="4416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查詢資料庫</a:t>
            </a:r>
            <a:r>
              <a:rPr lang="en-US" altLang="zh-TW" sz="1200" dirty="0" smtClean="0">
                <a:solidFill>
                  <a:srgbClr val="002060"/>
                </a:solidFill>
              </a:rPr>
              <a:t>series: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63274" y="2854955"/>
            <a:ext cx="682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00FF"/>
                </a:solidFill>
              </a:rPr>
              <a:t>一條</a:t>
            </a:r>
            <a:r>
              <a:rPr lang="en-US" altLang="zh-TW" sz="1200" dirty="0" smtClean="0">
                <a:solidFill>
                  <a:srgbClr val="0000FF"/>
                </a:solidFill>
              </a:rPr>
              <a:t>series</a:t>
            </a:r>
            <a:r>
              <a:rPr lang="zh-TW" altLang="en-US" sz="1200" dirty="0" smtClean="0">
                <a:solidFill>
                  <a:srgbClr val="0000FF"/>
                </a:solidFill>
              </a:rPr>
              <a:t>包含了所有</a:t>
            </a:r>
            <a:r>
              <a:rPr lang="en-US" altLang="zh-TW" sz="1200" dirty="0" smtClean="0">
                <a:solidFill>
                  <a:srgbClr val="0000FF"/>
                </a:solidFill>
              </a:rPr>
              <a:t>measurement</a:t>
            </a:r>
            <a:r>
              <a:rPr lang="zh-TW" altLang="en-US" sz="1200" dirty="0" smtClean="0">
                <a:solidFill>
                  <a:srgbClr val="0000FF"/>
                </a:solidFill>
              </a:rPr>
              <a:t>與所有</a:t>
            </a:r>
            <a:r>
              <a:rPr lang="en-US" altLang="zh-TW" sz="1200" dirty="0" smtClean="0">
                <a:solidFill>
                  <a:srgbClr val="0000FF"/>
                </a:solidFill>
              </a:rPr>
              <a:t>tag</a:t>
            </a:r>
            <a:r>
              <a:rPr lang="zh-TW" altLang="en-US" sz="1200" dirty="0" smtClean="0">
                <a:solidFill>
                  <a:srgbClr val="0000FF"/>
                </a:solidFill>
              </a:rPr>
              <a:t> </a:t>
            </a:r>
            <a:r>
              <a:rPr lang="en-US" altLang="zh-TW" sz="1200" dirty="0" smtClean="0">
                <a:solidFill>
                  <a:srgbClr val="0000FF"/>
                </a:solidFill>
              </a:rPr>
              <a:t>value</a:t>
            </a:r>
            <a:r>
              <a:rPr lang="zh-TW" altLang="en-US" sz="1200" dirty="0" smtClean="0">
                <a:solidFill>
                  <a:srgbClr val="0000FF"/>
                </a:solidFill>
              </a:rPr>
              <a:t>交叉組合，故以</a:t>
            </a:r>
            <a:r>
              <a:rPr lang="en-US" altLang="zh-TW" sz="1200" dirty="0" smtClean="0">
                <a:solidFill>
                  <a:srgbClr val="0000FF"/>
                </a:solidFill>
              </a:rPr>
              <a:t>CDE</a:t>
            </a:r>
            <a:r>
              <a:rPr lang="zh-TW" altLang="en-US" sz="1200" dirty="0" smtClean="0">
                <a:solidFill>
                  <a:srgbClr val="0000FF"/>
                </a:solidFill>
              </a:rPr>
              <a:t>為例，例如</a:t>
            </a:r>
            <a:r>
              <a:rPr lang="en-US" altLang="zh-TW" sz="1200" dirty="0" smtClean="0">
                <a:solidFill>
                  <a:srgbClr val="0000FF"/>
                </a:solidFill>
              </a:rPr>
              <a:t>measurement</a:t>
            </a:r>
            <a:r>
              <a:rPr lang="zh-TW" altLang="en-US" sz="1200" dirty="0" smtClean="0">
                <a:solidFill>
                  <a:srgbClr val="0000FF"/>
                </a:solidFill>
              </a:rPr>
              <a:t>內有</a:t>
            </a:r>
            <a:r>
              <a:rPr lang="en-US" altLang="zh-TW" sz="1200" dirty="0" smtClean="0">
                <a:solidFill>
                  <a:srgbClr val="0000FF"/>
                </a:solidFill>
              </a:rPr>
              <a:t>5</a:t>
            </a:r>
            <a:r>
              <a:rPr lang="zh-TW" altLang="en-US" sz="1200" dirty="0" smtClean="0">
                <a:solidFill>
                  <a:srgbClr val="0000FF"/>
                </a:solidFill>
              </a:rPr>
              <a:t>個</a:t>
            </a:r>
            <a:r>
              <a:rPr lang="en-US" altLang="zh-TW" sz="1200" dirty="0" smtClean="0">
                <a:solidFill>
                  <a:srgbClr val="0000FF"/>
                </a:solidFill>
              </a:rPr>
              <a:t>model, 30</a:t>
            </a:r>
            <a:r>
              <a:rPr lang="zh-TW" altLang="en-US" sz="1200" dirty="0" smtClean="0">
                <a:solidFill>
                  <a:srgbClr val="0000FF"/>
                </a:solidFill>
              </a:rPr>
              <a:t>個</a:t>
            </a:r>
            <a:r>
              <a:rPr lang="en-US" altLang="zh-TW" sz="1200" dirty="0" smtClean="0">
                <a:solidFill>
                  <a:srgbClr val="0000FF"/>
                </a:solidFill>
              </a:rPr>
              <a:t>station, 30</a:t>
            </a:r>
            <a:r>
              <a:rPr lang="zh-TW" altLang="en-US" sz="1200" dirty="0" smtClean="0">
                <a:solidFill>
                  <a:srgbClr val="0000FF"/>
                </a:solidFill>
              </a:rPr>
              <a:t>個</a:t>
            </a:r>
            <a:r>
              <a:rPr lang="en-US" altLang="zh-TW" sz="1200" dirty="0" smtClean="0">
                <a:solidFill>
                  <a:srgbClr val="0000FF"/>
                </a:solidFill>
              </a:rPr>
              <a:t>test item, 20</a:t>
            </a:r>
            <a:r>
              <a:rPr lang="zh-TW" altLang="en-US" sz="1200" dirty="0" smtClean="0">
                <a:solidFill>
                  <a:srgbClr val="0000FF"/>
                </a:solidFill>
              </a:rPr>
              <a:t>個</a:t>
            </a:r>
            <a:r>
              <a:rPr lang="en-US" altLang="zh-TW" sz="1200" dirty="0" smtClean="0">
                <a:solidFill>
                  <a:srgbClr val="0000FF"/>
                </a:solidFill>
              </a:rPr>
              <a:t>MSN</a:t>
            </a:r>
            <a:r>
              <a:rPr lang="zh-TW" altLang="en-US" sz="1200" dirty="0" smtClean="0">
                <a:solidFill>
                  <a:srgbClr val="0000FF"/>
                </a:solidFill>
              </a:rPr>
              <a:t>，就會有</a:t>
            </a:r>
            <a:r>
              <a:rPr lang="en-US" altLang="zh-TW" sz="1200" dirty="0" smtClean="0">
                <a:solidFill>
                  <a:srgbClr val="0000FF"/>
                </a:solidFill>
              </a:rPr>
              <a:t>5x30x30x20=90,000</a:t>
            </a:r>
            <a:r>
              <a:rPr lang="zh-TW" altLang="en-US" sz="1200" dirty="0" smtClean="0">
                <a:solidFill>
                  <a:srgbClr val="0000FF"/>
                </a:solidFill>
              </a:rPr>
              <a:t>個</a:t>
            </a:r>
            <a:r>
              <a:rPr lang="en-US" altLang="zh-TW" sz="1200" dirty="0" smtClean="0">
                <a:solidFill>
                  <a:srgbClr val="0000FF"/>
                </a:solidFill>
              </a:rPr>
              <a:t>series</a:t>
            </a:r>
            <a:r>
              <a:rPr lang="zh-TW" altLang="en-US" sz="1200" dirty="0" smtClean="0">
                <a:solidFill>
                  <a:srgbClr val="0000FF"/>
                </a:solidFill>
              </a:rPr>
              <a:t>產生，如數量更多，</a:t>
            </a:r>
            <a:r>
              <a:rPr lang="en-US" altLang="zh-TW" sz="1200" dirty="0" smtClean="0">
                <a:solidFill>
                  <a:srgbClr val="0000FF"/>
                </a:solidFill>
              </a:rPr>
              <a:t>series</a:t>
            </a:r>
            <a:r>
              <a:rPr lang="zh-TW" altLang="en-US" sz="1200" dirty="0" smtClean="0">
                <a:solidFill>
                  <a:srgbClr val="0000FF"/>
                </a:solidFill>
              </a:rPr>
              <a:t>增加數量越多。</a:t>
            </a:r>
            <a:endParaRPr lang="en-US" altLang="zh-TW" sz="1200" dirty="0" smtClean="0">
              <a:solidFill>
                <a:srgbClr val="0000FF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11318" y="4323891"/>
            <a:ext cx="860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6600"/>
                </a:solidFill>
              </a:rPr>
              <a:t>原本這種設計是</a:t>
            </a:r>
            <a:r>
              <a:rPr lang="en-US" altLang="zh-TW" sz="1200" dirty="0" err="1" smtClean="0">
                <a:solidFill>
                  <a:srgbClr val="00660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6600"/>
                </a:solidFill>
              </a:rPr>
              <a:t>的優點，因為每條</a:t>
            </a:r>
            <a:r>
              <a:rPr lang="en-US" altLang="zh-TW" sz="1200" dirty="0" smtClean="0">
                <a:solidFill>
                  <a:srgbClr val="006600"/>
                </a:solidFill>
              </a:rPr>
              <a:t>series</a:t>
            </a:r>
            <a:r>
              <a:rPr lang="zh-TW" altLang="en-US" sz="1200" dirty="0" smtClean="0">
                <a:solidFill>
                  <a:srgbClr val="006600"/>
                </a:solidFill>
              </a:rPr>
              <a:t>會有一個</a:t>
            </a:r>
            <a:r>
              <a:rPr lang="en-US" altLang="zh-TW" sz="1200" dirty="0" smtClean="0">
                <a:solidFill>
                  <a:srgbClr val="006600"/>
                </a:solidFill>
              </a:rPr>
              <a:t>index</a:t>
            </a:r>
            <a:r>
              <a:rPr lang="zh-TW" altLang="en-US" sz="1200" dirty="0" smtClean="0">
                <a:solidFill>
                  <a:srgbClr val="006600"/>
                </a:solidFill>
              </a:rPr>
              <a:t>，</a:t>
            </a:r>
            <a:r>
              <a:rPr lang="en-US" altLang="zh-TW" sz="1200" dirty="0" smtClean="0">
                <a:solidFill>
                  <a:srgbClr val="006600"/>
                </a:solidFill>
              </a:rPr>
              <a:t>index</a:t>
            </a:r>
            <a:r>
              <a:rPr lang="zh-TW" altLang="en-US" sz="1200" dirty="0" smtClean="0">
                <a:solidFill>
                  <a:srgbClr val="006600"/>
                </a:solidFill>
              </a:rPr>
              <a:t>會存放在記憶體中供查詢時可快速查找數值，適合用在即時數據產生監控系統等，但因不斷存放於記憶體中容易造成負荷，故產生</a:t>
            </a:r>
            <a:r>
              <a:rPr lang="en-US" altLang="zh-TW" sz="1200" dirty="0" smtClean="0">
                <a:solidFill>
                  <a:srgbClr val="006600"/>
                </a:solidFill>
              </a:rPr>
              <a:t>OOM</a:t>
            </a:r>
            <a:r>
              <a:rPr lang="zh-TW" altLang="en-US" sz="1200" dirty="0" smtClean="0">
                <a:solidFill>
                  <a:srgbClr val="006600"/>
                </a:solidFill>
              </a:rPr>
              <a:t>問題。</a:t>
            </a:r>
            <a:endParaRPr lang="en-US" altLang="zh-TW" sz="1200" dirty="0" smtClean="0">
              <a:solidFill>
                <a:srgbClr val="006600"/>
              </a:solidFill>
            </a:endParaRPr>
          </a:p>
        </p:txBody>
      </p:sp>
      <p:sp>
        <p:nvSpPr>
          <p:cNvPr id="23" name="五邊形 22"/>
          <p:cNvSpPr/>
          <p:nvPr/>
        </p:nvSpPr>
        <p:spPr>
          <a:xfrm>
            <a:off x="-54864" y="521208"/>
            <a:ext cx="3339485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Memory usage problem(1)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1781538" y="1466473"/>
            <a:ext cx="2316595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SHOW SERIES ON "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資料庫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6380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4" name="圖片 7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33396" y="481618"/>
            <a:ext cx="8411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Server 1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主要用於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Code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資料處理運算 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Rawdata</a:t>
            </a:r>
            <a:r>
              <a:rPr lang="zh-TW" altLang="en-US" sz="1100" dirty="0" smtClean="0">
                <a:solidFill>
                  <a:srgbClr val="002060"/>
                </a:solidFill>
              </a:rPr>
              <a:t>儲存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Rawdata</a:t>
            </a:r>
            <a:r>
              <a:rPr lang="zh-TW" altLang="en-US" sz="1100" dirty="0" smtClean="0">
                <a:solidFill>
                  <a:srgbClr val="002060"/>
                </a:solidFill>
              </a:rPr>
              <a:t>另有同步儲存於</a:t>
            </a:r>
            <a:r>
              <a:rPr lang="en-US" altLang="zh-TW" sz="1100" dirty="0" smtClean="0">
                <a:solidFill>
                  <a:srgbClr val="002060"/>
                </a:solidFill>
              </a:rPr>
              <a:t>Server 2)</a:t>
            </a:r>
            <a:r>
              <a:rPr lang="zh-TW" altLang="en-US" sz="1100" dirty="0" smtClean="0">
                <a:solidFill>
                  <a:srgbClr val="002060"/>
                </a:solidFill>
              </a:rPr>
              <a:t>，目前</a:t>
            </a:r>
            <a:r>
              <a:rPr lang="en-US" altLang="zh-TW" sz="11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1</a:t>
            </a:r>
            <a:r>
              <a:rPr lang="zh-TW" altLang="en-US" sz="1100" dirty="0" smtClean="0">
                <a:solidFill>
                  <a:srgbClr val="002060"/>
                </a:solidFill>
              </a:rPr>
              <a:t>放置於</a:t>
            </a:r>
            <a:r>
              <a:rPr lang="en-US" altLang="zh-TW" sz="1100" dirty="0" smtClean="0">
                <a:solidFill>
                  <a:srgbClr val="002060"/>
                </a:solidFill>
              </a:rPr>
              <a:t>10F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38017" y="1094190"/>
            <a:ext cx="1422755" cy="894468"/>
            <a:chOff x="329313" y="1068615"/>
            <a:chExt cx="1422755" cy="894468"/>
          </a:xfrm>
        </p:grpSpPr>
        <p:sp>
          <p:nvSpPr>
            <p:cNvPr id="24" name="矩形 23"/>
            <p:cNvSpPr/>
            <p:nvPr/>
          </p:nvSpPr>
          <p:spPr>
            <a:xfrm>
              <a:off x="412441" y="1182003"/>
              <a:ext cx="1339627" cy="781080"/>
            </a:xfrm>
            <a:prstGeom prst="rect">
              <a:avLst/>
            </a:prstGeom>
            <a:solidFill>
              <a:srgbClr val="00B0F0">
                <a:alpha val="10196"/>
              </a:srgb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IP: 10.118.243.67</a:t>
              </a: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Username: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en-US" altLang="zh-TW" sz="900" dirty="0" smtClean="0">
                <a:solidFill>
                  <a:schemeClr val="tx1"/>
                </a:solidFill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u"/>
              </a:pPr>
              <a:r>
                <a:rPr lang="en-US" altLang="zh-TW" sz="900" dirty="0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Password: </a:t>
              </a:r>
              <a:r>
                <a:rPr lang="en-US" altLang="zh-TW" sz="900" dirty="0" err="1" smtClean="0">
                  <a:solidFill>
                    <a:schemeClr val="tx1"/>
                  </a:solidFill>
                  <a:ea typeface="Verdana" panose="020B0604030504040204" pitchFamily="34" charset="0"/>
                  <a:cs typeface="Calibri" panose="020F0502020204030204" pitchFamily="34" charset="0"/>
                </a:rPr>
                <a:t>cbn</a:t>
              </a:r>
              <a:endParaRPr lang="zh-TW" alt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329313" y="1068615"/>
              <a:ext cx="1166979" cy="226774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Server Login</a:t>
              </a:r>
              <a:endParaRPr lang="zh-TW" altLang="en-US" sz="1000" b="1" dirty="0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023829" y="1094190"/>
            <a:ext cx="6266568" cy="3381890"/>
            <a:chOff x="2023829" y="1094190"/>
            <a:chExt cx="6266568" cy="3381890"/>
          </a:xfrm>
        </p:grpSpPr>
        <p:grpSp>
          <p:nvGrpSpPr>
            <p:cNvPr id="118" name="群組 117"/>
            <p:cNvGrpSpPr/>
            <p:nvPr/>
          </p:nvGrpSpPr>
          <p:grpSpPr>
            <a:xfrm>
              <a:off x="2023829" y="1094190"/>
              <a:ext cx="6266568" cy="3381890"/>
              <a:chOff x="2023829" y="979095"/>
              <a:chExt cx="6266568" cy="3381890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2023829" y="979095"/>
                <a:ext cx="6266568" cy="3381890"/>
                <a:chOff x="329313" y="1068615"/>
                <a:chExt cx="6266568" cy="3381890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412441" y="1182003"/>
                  <a:ext cx="6183440" cy="3268502"/>
                </a:xfrm>
                <a:prstGeom prst="rect">
                  <a:avLst/>
                </a:prstGeom>
                <a:solidFill>
                  <a:schemeClr val="tx2">
                    <a:alpha val="10196"/>
                  </a:schemeClr>
                </a:solidFill>
                <a:ln w="31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lnSpc>
                      <a:spcPts val="1600"/>
                    </a:lnSpc>
                    <a:buFont typeface="Wingdings" panose="05000000000000000000" pitchFamily="2" charset="2"/>
                    <a:buChar char="u"/>
                  </a:pPr>
                  <a:endParaRPr lang="zh-TW" altLang="en-US" sz="1000" dirty="0">
                    <a:solidFill>
                      <a:schemeClr val="tx1"/>
                    </a:solidFill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圓角矩形 27"/>
                <p:cNvSpPr/>
                <p:nvPr/>
              </p:nvSpPr>
              <p:spPr>
                <a:xfrm>
                  <a:off x="329313" y="1068615"/>
                  <a:ext cx="1166979" cy="22677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b="1" dirty="0" smtClean="0"/>
                    <a:t>Folder Tree</a:t>
                  </a:r>
                  <a:endParaRPr lang="zh-TW" altLang="en-US" sz="1000" b="1" dirty="0"/>
                </a:p>
              </p:txBody>
            </p:sp>
          </p:grpSp>
          <p:sp>
            <p:nvSpPr>
              <p:cNvPr id="6" name="文字方塊 5"/>
              <p:cNvSpPr txBox="1"/>
              <p:nvPr/>
            </p:nvSpPr>
            <p:spPr>
              <a:xfrm>
                <a:off x="2122945" y="1256234"/>
                <a:ext cx="8580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/home/</a:t>
                </a:r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cbn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3267541" y="1806195"/>
                <a:ext cx="7353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Rawdata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2688314" y="1537222"/>
                <a:ext cx="99486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smart_factory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8" name="肘形接點 7"/>
              <p:cNvCxnSpPr>
                <a:stCxn id="6" idx="2"/>
                <a:endCxn id="34" idx="1"/>
              </p:cNvCxnSpPr>
              <p:nvPr/>
            </p:nvCxnSpPr>
            <p:spPr>
              <a:xfrm rot="16200000" flipH="1">
                <a:off x="2537357" y="1501681"/>
                <a:ext cx="165572" cy="13634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字方塊 39"/>
              <p:cNvSpPr txBox="1"/>
              <p:nvPr/>
            </p:nvSpPr>
            <p:spPr>
              <a:xfrm>
                <a:off x="3267541" y="2075918"/>
                <a:ext cx="7353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sfs_code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41" name="肘形接點 40"/>
              <p:cNvCxnSpPr>
                <a:stCxn id="34" idx="2"/>
                <a:endCxn id="31" idx="1"/>
              </p:cNvCxnSpPr>
              <p:nvPr/>
            </p:nvCxnSpPr>
            <p:spPr>
              <a:xfrm rot="16200000" flipH="1">
                <a:off x="3149865" y="1803934"/>
                <a:ext cx="153557" cy="81795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肘形接點 43"/>
              <p:cNvCxnSpPr>
                <a:stCxn id="34" idx="2"/>
                <a:endCxn id="40" idx="1"/>
              </p:cNvCxnSpPr>
              <p:nvPr/>
            </p:nvCxnSpPr>
            <p:spPr>
              <a:xfrm rot="16200000" flipH="1">
                <a:off x="3015003" y="1938796"/>
                <a:ext cx="423280" cy="81795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肘形接點 48"/>
              <p:cNvCxnSpPr>
                <a:stCxn id="31" idx="3"/>
                <a:endCxn id="50" idx="1"/>
              </p:cNvCxnSpPr>
              <p:nvPr/>
            </p:nvCxnSpPr>
            <p:spPr>
              <a:xfrm flipV="1">
                <a:off x="4002899" y="1442311"/>
                <a:ext cx="147067" cy="47930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字方塊 49"/>
              <p:cNvSpPr txBox="1"/>
              <p:nvPr/>
            </p:nvSpPr>
            <p:spPr>
              <a:xfrm>
                <a:off x="4149966" y="1326895"/>
                <a:ext cx="7811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20210513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4149966" y="1555699"/>
                <a:ext cx="7811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20210512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53" name="肘形接點 52"/>
              <p:cNvCxnSpPr>
                <a:stCxn id="31" idx="3"/>
                <a:endCxn id="52" idx="1"/>
              </p:cNvCxnSpPr>
              <p:nvPr/>
            </p:nvCxnSpPr>
            <p:spPr>
              <a:xfrm flipV="1">
                <a:off x="4002899" y="1671115"/>
                <a:ext cx="147067" cy="25049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字方塊 61"/>
              <p:cNvSpPr txBox="1"/>
              <p:nvPr/>
            </p:nvSpPr>
            <p:spPr>
              <a:xfrm>
                <a:off x="5097398" y="1187395"/>
                <a:ext cx="214746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CDE_20210513-090000_Mac.csv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64" name="肘形接點 63"/>
              <p:cNvCxnSpPr>
                <a:stCxn id="50" idx="3"/>
                <a:endCxn id="62" idx="1"/>
              </p:cNvCxnSpPr>
              <p:nvPr/>
            </p:nvCxnSpPr>
            <p:spPr>
              <a:xfrm flipV="1">
                <a:off x="4931149" y="1302811"/>
                <a:ext cx="166249" cy="13950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文字方塊 65"/>
              <p:cNvSpPr txBox="1"/>
              <p:nvPr/>
            </p:nvSpPr>
            <p:spPr>
              <a:xfrm>
                <a:off x="5097398" y="1420793"/>
                <a:ext cx="253087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CDE_20210513-090000_FAIL_result.csv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67" name="肘形接點 66"/>
              <p:cNvCxnSpPr>
                <a:stCxn id="50" idx="3"/>
                <a:endCxn id="66" idx="1"/>
              </p:cNvCxnSpPr>
              <p:nvPr/>
            </p:nvCxnSpPr>
            <p:spPr>
              <a:xfrm>
                <a:off x="4931149" y="1442311"/>
                <a:ext cx="166249" cy="93898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字方塊 67"/>
              <p:cNvSpPr txBox="1"/>
              <p:nvPr/>
            </p:nvSpPr>
            <p:spPr>
              <a:xfrm>
                <a:off x="4400814" y="1721801"/>
                <a:ext cx="2315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600" dirty="0" smtClean="0">
                    <a:latin typeface="Verdana" panose="020B0604030504040204" pitchFamily="34" charset="0"/>
                  </a:rPr>
                  <a:t>•</a:t>
                </a:r>
              </a:p>
              <a:p>
                <a:pPr algn="ctr"/>
                <a:r>
                  <a:rPr lang="en-US" altLang="zh-TW" sz="600" dirty="0" smtClean="0">
                    <a:latin typeface="Verdana" panose="020B0604030504040204" pitchFamily="34" charset="0"/>
                  </a:rPr>
                  <a:t>•</a:t>
                </a:r>
                <a:endParaRPr lang="zh-TW" altLang="en-US" sz="600" dirty="0">
                  <a:latin typeface="Verdana" panose="020B0604030504040204" pitchFamily="34" charset="0"/>
                </a:endParaRPr>
              </a:p>
              <a:p>
                <a:pPr algn="ctr"/>
                <a:r>
                  <a:rPr lang="en-US" altLang="zh-TW" sz="600" dirty="0" smtClean="0">
                    <a:latin typeface="Verdana" panose="020B0604030504040204" pitchFamily="34" charset="0"/>
                  </a:rPr>
                  <a:t>•</a:t>
                </a:r>
                <a:endParaRPr lang="zh-TW" altLang="en-US" sz="600" dirty="0">
                  <a:latin typeface="Verdana" panose="020B0604030504040204" pitchFamily="34" charset="0"/>
                </a:endParaRPr>
              </a:p>
            </p:txBody>
          </p:sp>
          <p:pic>
            <p:nvPicPr>
              <p:cNvPr id="42" name="圖片 41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49966" y="1287775"/>
                <a:ext cx="136811" cy="109592"/>
              </a:xfrm>
              <a:prstGeom prst="rect">
                <a:avLst/>
              </a:prstGeom>
            </p:spPr>
          </p:pic>
          <p:pic>
            <p:nvPicPr>
              <p:cNvPr id="78" name="圖片 77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48900" y="1530172"/>
                <a:ext cx="136811" cy="109592"/>
              </a:xfrm>
              <a:prstGeom prst="rect">
                <a:avLst/>
              </a:prstGeom>
            </p:spPr>
          </p:pic>
          <p:pic>
            <p:nvPicPr>
              <p:cNvPr id="79" name="圖片 78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85457" y="1771850"/>
                <a:ext cx="136811" cy="109592"/>
              </a:xfrm>
              <a:prstGeom prst="rect">
                <a:avLst/>
              </a:prstGeom>
            </p:spPr>
          </p:pic>
          <p:pic>
            <p:nvPicPr>
              <p:cNvPr id="80" name="圖片 79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89922" y="2027060"/>
                <a:ext cx="136811" cy="109592"/>
              </a:xfrm>
              <a:prstGeom prst="rect">
                <a:avLst/>
              </a:prstGeom>
            </p:spPr>
          </p:pic>
          <p:pic>
            <p:nvPicPr>
              <p:cNvPr id="81" name="圖片 80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94708" y="1516457"/>
                <a:ext cx="136811" cy="109592"/>
              </a:xfrm>
              <a:prstGeom prst="rect">
                <a:avLst/>
              </a:prstGeom>
            </p:spPr>
          </p:pic>
          <p:grpSp>
            <p:nvGrpSpPr>
              <p:cNvPr id="45" name="群組 44"/>
              <p:cNvGrpSpPr/>
              <p:nvPr/>
            </p:nvGrpSpPr>
            <p:grpSpPr>
              <a:xfrm>
                <a:off x="4178941" y="2756654"/>
                <a:ext cx="3908177" cy="1546577"/>
                <a:chOff x="4242943" y="2789962"/>
                <a:chExt cx="3908177" cy="1546577"/>
              </a:xfrm>
            </p:grpSpPr>
            <p:sp>
              <p:nvSpPr>
                <p:cNvPr id="71" name="文字方塊 70"/>
                <p:cNvSpPr txBox="1"/>
                <p:nvPr/>
              </p:nvSpPr>
              <p:spPr>
                <a:xfrm>
                  <a:off x="4242943" y="2789962"/>
                  <a:ext cx="1862370" cy="1546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>
                      <a:latin typeface="Verdana" panose="020B0604030504040204" pitchFamily="34" charset="0"/>
                    </a:rPr>
                    <a:t>factory_template.py</a:t>
                  </a:r>
                  <a:endParaRPr lang="en-US" altLang="zh-TW" sz="900" u="sng" dirty="0" smtClean="0"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  <a:ea typeface="Verdana" panose="020B0604030504040204" pitchFamily="34" charset="0"/>
                    </a:rPr>
                    <a:t>catch_data_from_ftp.py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  <a:ea typeface="Verdana" panose="020B0604030504040204" pitchFamily="34" charset="0"/>
                    </a:rPr>
                    <a:t>check_data_not_insert.py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date.py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mac.py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cpk.py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cpk_rawdata.py</a:t>
                  </a:r>
                </a:p>
              </p:txBody>
            </p:sp>
            <p:sp>
              <p:nvSpPr>
                <p:cNvPr id="83" name="文字方塊 82"/>
                <p:cNvSpPr txBox="1"/>
                <p:nvPr/>
              </p:nvSpPr>
              <p:spPr>
                <a:xfrm>
                  <a:off x="6288750" y="2789962"/>
                  <a:ext cx="1862370" cy="1338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cycletime.py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fpy.py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fpy_week_month.py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production.py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wip.py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Wingdings" panose="05000000000000000000" pitchFamily="2" charset="2"/>
                    <a:buChar char="p"/>
                  </a:pPr>
                  <a:r>
                    <a:rPr lang="en-US" altLang="zh-TW" sz="900" u="sng" dirty="0" smtClean="0">
                      <a:latin typeface="Verdana" panose="020B0604030504040204" pitchFamily="34" charset="0"/>
                    </a:rPr>
                    <a:t>fpy_q_CDE.py</a:t>
                  </a:r>
                  <a:r>
                    <a:rPr lang="en-US" altLang="zh-TW" sz="900" dirty="0" smtClean="0">
                      <a:latin typeface="Verdana" panose="020B0604030504040204" pitchFamily="34" charset="0"/>
                    </a:rPr>
                    <a:t> </a:t>
                  </a:r>
                  <a:r>
                    <a:rPr lang="en-US" altLang="zh-TW" sz="900" dirty="0" smtClean="0">
                      <a:latin typeface="Verdana" panose="020B0604030504040204" pitchFamily="34" charset="0"/>
                    </a:rPr>
                    <a:t>(</a:t>
                  </a:r>
                  <a:r>
                    <a:rPr lang="zh-TW" altLang="en-US" sz="900" dirty="0" smtClean="0">
                      <a:latin typeface="Verdana" panose="020B0604030504040204" pitchFamily="34" charset="0"/>
                    </a:rPr>
                    <a:t>參考</a:t>
                  </a:r>
                  <a:r>
                    <a:rPr lang="en-US" altLang="zh-TW" sz="900" dirty="0" smtClean="0">
                      <a:latin typeface="Verdana" panose="020B0604030504040204" pitchFamily="34" charset="0"/>
                    </a:rPr>
                    <a:t>)</a:t>
                  </a:r>
                  <a:endParaRPr lang="zh-TW" altLang="en-US" sz="900" dirty="0">
                    <a:latin typeface="Verdana" panose="020B0604030504040204" pitchFamily="34" charset="0"/>
                  </a:endParaRPr>
                </a:p>
              </p:txBody>
            </p:sp>
          </p:grpSp>
          <p:sp>
            <p:nvSpPr>
              <p:cNvPr id="85" name="文字方塊 84"/>
              <p:cNvSpPr txBox="1"/>
              <p:nvPr/>
            </p:nvSpPr>
            <p:spPr>
              <a:xfrm>
                <a:off x="4149966" y="2467256"/>
                <a:ext cx="7811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myScript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pic>
            <p:nvPicPr>
              <p:cNvPr id="86" name="圖片 85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55829" y="2456879"/>
                <a:ext cx="136811" cy="109592"/>
              </a:xfrm>
              <a:prstGeom prst="rect">
                <a:avLst/>
              </a:prstGeom>
            </p:spPr>
          </p:pic>
          <p:cxnSp>
            <p:nvCxnSpPr>
              <p:cNvPr id="87" name="肘形接點 86"/>
              <p:cNvCxnSpPr>
                <a:stCxn id="40" idx="2"/>
                <a:endCxn id="85" idx="1"/>
              </p:cNvCxnSpPr>
              <p:nvPr/>
            </p:nvCxnSpPr>
            <p:spPr>
              <a:xfrm rot="16200000" flipH="1">
                <a:off x="3754632" y="2187338"/>
                <a:ext cx="275922" cy="514746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肘形接點 87"/>
              <p:cNvCxnSpPr>
                <a:stCxn id="40" idx="2"/>
                <a:endCxn id="71" idx="1"/>
              </p:cNvCxnSpPr>
              <p:nvPr/>
            </p:nvCxnSpPr>
            <p:spPr>
              <a:xfrm rot="16200000" flipH="1">
                <a:off x="3295484" y="2646485"/>
                <a:ext cx="1223193" cy="54372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字方塊 103"/>
              <p:cNvSpPr txBox="1"/>
              <p:nvPr/>
            </p:nvSpPr>
            <p:spPr>
              <a:xfrm>
                <a:off x="5097398" y="1642330"/>
                <a:ext cx="253087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CDE_20210513-090000_INFO.csv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105" name="文字方塊 104"/>
              <p:cNvSpPr txBox="1"/>
              <p:nvPr/>
            </p:nvSpPr>
            <p:spPr>
              <a:xfrm>
                <a:off x="5101409" y="1885035"/>
                <a:ext cx="314123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CDE_20210513-090000_TEST_STATION_INFO.csv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106" name="肘形接點 105"/>
              <p:cNvCxnSpPr>
                <a:stCxn id="50" idx="3"/>
                <a:endCxn id="104" idx="1"/>
              </p:cNvCxnSpPr>
              <p:nvPr/>
            </p:nvCxnSpPr>
            <p:spPr>
              <a:xfrm>
                <a:off x="4931149" y="1442311"/>
                <a:ext cx="166249" cy="315435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肘形接點 108"/>
              <p:cNvCxnSpPr>
                <a:stCxn id="50" idx="3"/>
                <a:endCxn id="105" idx="1"/>
              </p:cNvCxnSpPr>
              <p:nvPr/>
            </p:nvCxnSpPr>
            <p:spPr>
              <a:xfrm>
                <a:off x="4931149" y="1442311"/>
                <a:ext cx="170260" cy="55814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文字方塊 111"/>
              <p:cNvSpPr txBox="1"/>
              <p:nvPr/>
            </p:nvSpPr>
            <p:spPr>
              <a:xfrm>
                <a:off x="5097398" y="2095098"/>
                <a:ext cx="314123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CDE_20210513-090000_Yield.csv(</a:t>
                </a:r>
                <a:r>
                  <a:rPr lang="zh-TW" altLang="en-US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後續無使用</a:t>
                </a:r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113" name="肘形接點 112"/>
              <p:cNvCxnSpPr>
                <a:stCxn id="50" idx="3"/>
                <a:endCxn id="112" idx="1"/>
              </p:cNvCxnSpPr>
              <p:nvPr/>
            </p:nvCxnSpPr>
            <p:spPr>
              <a:xfrm>
                <a:off x="4931149" y="1442311"/>
                <a:ext cx="166249" cy="76820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圖片 60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0741" y="2611596"/>
              <a:ext cx="180818" cy="180818"/>
            </a:xfrm>
            <a:prstGeom prst="rect">
              <a:avLst/>
            </a:prstGeom>
          </p:spPr>
        </p:pic>
        <p:pic>
          <p:nvPicPr>
            <p:cNvPr id="63" name="圖片 62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3641" y="2952164"/>
              <a:ext cx="180818" cy="180818"/>
            </a:xfrm>
            <a:prstGeom prst="rect">
              <a:avLst/>
            </a:prstGeom>
          </p:spPr>
        </p:pic>
        <p:pic>
          <p:nvPicPr>
            <p:cNvPr id="65" name="圖片 64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0493" y="3162111"/>
              <a:ext cx="180818" cy="180818"/>
            </a:xfrm>
            <a:prstGeom prst="rect">
              <a:avLst/>
            </a:prstGeom>
          </p:spPr>
        </p:pic>
        <p:pic>
          <p:nvPicPr>
            <p:cNvPr id="69" name="圖片 68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0311" y="3368143"/>
              <a:ext cx="180818" cy="180818"/>
            </a:xfrm>
            <a:prstGeom prst="rect">
              <a:avLst/>
            </a:prstGeom>
          </p:spPr>
        </p:pic>
        <p:pic>
          <p:nvPicPr>
            <p:cNvPr id="70" name="圖片 69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5807" y="3554864"/>
              <a:ext cx="180818" cy="180818"/>
            </a:xfrm>
            <a:prstGeom prst="rect">
              <a:avLst/>
            </a:prstGeom>
          </p:spPr>
        </p:pic>
        <p:pic>
          <p:nvPicPr>
            <p:cNvPr id="72" name="圖片 71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5807" y="3774945"/>
              <a:ext cx="180818" cy="180818"/>
            </a:xfrm>
            <a:prstGeom prst="rect">
              <a:avLst/>
            </a:prstGeom>
          </p:spPr>
        </p:pic>
        <p:pic>
          <p:nvPicPr>
            <p:cNvPr id="73" name="圖片 72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5033" y="3996846"/>
              <a:ext cx="180818" cy="180818"/>
            </a:xfrm>
            <a:prstGeom prst="rect">
              <a:avLst/>
            </a:prstGeom>
          </p:spPr>
        </p:pic>
        <p:pic>
          <p:nvPicPr>
            <p:cNvPr id="75" name="圖片 74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0654" y="4192241"/>
              <a:ext cx="180818" cy="180818"/>
            </a:xfrm>
            <a:prstGeom prst="rect">
              <a:avLst/>
            </a:prstGeom>
          </p:spPr>
        </p:pic>
        <p:pic>
          <p:nvPicPr>
            <p:cNvPr id="76" name="圖片 75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69158" y="2952164"/>
              <a:ext cx="180818" cy="180818"/>
            </a:xfrm>
            <a:prstGeom prst="rect">
              <a:avLst/>
            </a:prstGeom>
          </p:spPr>
        </p:pic>
        <p:pic>
          <p:nvPicPr>
            <p:cNvPr id="77" name="圖片 76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9478" y="3149323"/>
              <a:ext cx="180818" cy="180818"/>
            </a:xfrm>
            <a:prstGeom prst="rect">
              <a:avLst/>
            </a:prstGeom>
          </p:spPr>
        </p:pic>
        <p:pic>
          <p:nvPicPr>
            <p:cNvPr id="82" name="圖片 81">
              <a:hlinkClick r:id="rId16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3135" y="3348961"/>
              <a:ext cx="180818" cy="180818"/>
            </a:xfrm>
            <a:prstGeom prst="rect">
              <a:avLst/>
            </a:prstGeom>
          </p:spPr>
        </p:pic>
        <p:pic>
          <p:nvPicPr>
            <p:cNvPr id="84" name="圖片 83">
              <a:hlinkClick r:id="rId1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3991" y="3563706"/>
              <a:ext cx="180818" cy="180818"/>
            </a:xfrm>
            <a:prstGeom prst="rect">
              <a:avLst/>
            </a:prstGeom>
          </p:spPr>
        </p:pic>
        <p:pic>
          <p:nvPicPr>
            <p:cNvPr id="89" name="圖片 88">
              <a:hlinkClick r:id="rId1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1130" y="3774945"/>
              <a:ext cx="180818" cy="180818"/>
            </a:xfrm>
            <a:prstGeom prst="rect">
              <a:avLst/>
            </a:prstGeom>
          </p:spPr>
        </p:pic>
        <p:pic>
          <p:nvPicPr>
            <p:cNvPr id="103" name="圖片 102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0956" y="3968551"/>
              <a:ext cx="180818" cy="180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8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4696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2" name="圖片 4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3" name="五邊形 22"/>
          <p:cNvSpPr/>
          <p:nvPr/>
        </p:nvSpPr>
        <p:spPr>
          <a:xfrm>
            <a:off x="-54864" y="521208"/>
            <a:ext cx="3339485" cy="347472"/>
          </a:xfrm>
          <a:prstGeom prst="homePlat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rgbClr val="002060"/>
                </a:solidFill>
              </a:rPr>
              <a:t>Memory usage problem(2)</a:t>
            </a:r>
            <a:endParaRPr lang="zh-TW" altLang="en-US" sz="1800" b="1" dirty="0">
              <a:solidFill>
                <a:srgbClr val="00206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5719" y="974157"/>
            <a:ext cx="859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2060"/>
                </a:solidFill>
              </a:rPr>
              <a:t>官方建議</a:t>
            </a:r>
            <a:r>
              <a:rPr lang="en-US" altLang="zh-TW" sz="1200" dirty="0" smtClean="0">
                <a:solidFill>
                  <a:srgbClr val="002060"/>
                </a:solidFill>
              </a:rPr>
              <a:t>series</a:t>
            </a:r>
            <a:r>
              <a:rPr lang="zh-TW" altLang="en-US" sz="1200" dirty="0" smtClean="0">
                <a:solidFill>
                  <a:srgbClr val="002060"/>
                </a:solidFill>
              </a:rPr>
              <a:t>數量有建議的硬體配置，如下參考：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25" y="1281934"/>
            <a:ext cx="5011735" cy="1729540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215719" y="3154587"/>
            <a:ext cx="859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200" dirty="0" smtClean="0">
                <a:solidFill>
                  <a:srgbClr val="002060"/>
                </a:solidFill>
              </a:rPr>
              <a:t>series</a:t>
            </a:r>
            <a:r>
              <a:rPr lang="zh-TW" altLang="en-US" sz="1200" dirty="0" smtClean="0">
                <a:solidFill>
                  <a:srgbClr val="002060"/>
                </a:solidFill>
              </a:rPr>
              <a:t>數量除了硬體配置支援以外，應可通過其他方式減少，例如</a:t>
            </a:r>
            <a:r>
              <a:rPr lang="en-US" altLang="zh-TW" sz="1200" dirty="0" smtClean="0">
                <a:solidFill>
                  <a:srgbClr val="002060"/>
                </a:solidFill>
              </a:rPr>
              <a:t>measurement</a:t>
            </a:r>
            <a:r>
              <a:rPr lang="zh-TW" altLang="en-US" sz="1200" dirty="0" smtClean="0">
                <a:solidFill>
                  <a:srgbClr val="002060"/>
                </a:solidFill>
              </a:rPr>
              <a:t>欄位設計、利用數據保存策略減少數據存放時間等，還在試驗中。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15719" y="3677807"/>
            <a:ext cx="859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200" dirty="0" smtClean="0">
                <a:solidFill>
                  <a:srgbClr val="002060"/>
                </a:solidFill>
              </a:rPr>
              <a:t>series</a:t>
            </a:r>
            <a:r>
              <a:rPr lang="zh-TW" altLang="en-US" sz="1200" dirty="0" smtClean="0">
                <a:solidFill>
                  <a:srgbClr val="002060"/>
                </a:solidFill>
              </a:rPr>
              <a:t>數量從設計面來說，可以將高數量的非數值型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如</a:t>
            </a:r>
            <a:r>
              <a:rPr lang="en-US" altLang="zh-TW" sz="1200" dirty="0" smtClean="0">
                <a:solidFill>
                  <a:srgbClr val="002060"/>
                </a:solidFill>
              </a:rPr>
              <a:t>MSN)</a:t>
            </a:r>
            <a:r>
              <a:rPr lang="zh-TW" altLang="en-US" sz="1200" dirty="0" smtClean="0">
                <a:solidFill>
                  <a:srgbClr val="002060"/>
                </a:solidFill>
              </a:rPr>
              <a:t>存成</a:t>
            </a:r>
            <a:r>
              <a:rPr lang="en-US" altLang="zh-TW" sz="1200" dirty="0" smtClean="0">
                <a:solidFill>
                  <a:srgbClr val="002060"/>
                </a:solidFill>
              </a:rPr>
              <a:t>field</a:t>
            </a:r>
            <a:r>
              <a:rPr lang="zh-TW" altLang="en-US" sz="1200" dirty="0" smtClean="0">
                <a:solidFill>
                  <a:srgbClr val="002060"/>
                </a:solidFill>
              </a:rPr>
              <a:t>型態，如此不會占入</a:t>
            </a:r>
            <a:r>
              <a:rPr lang="en-US" altLang="zh-TW" sz="1200" dirty="0" smtClean="0">
                <a:solidFill>
                  <a:srgbClr val="002060"/>
                </a:solidFill>
              </a:rPr>
              <a:t>series</a:t>
            </a:r>
            <a:r>
              <a:rPr lang="zh-TW" altLang="en-US" sz="1200" dirty="0" smtClean="0">
                <a:solidFill>
                  <a:srgbClr val="002060"/>
                </a:solidFill>
              </a:rPr>
              <a:t>數量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但缺點是此欄位無法使用</a:t>
            </a:r>
            <a:r>
              <a:rPr lang="en-US" altLang="zh-TW" sz="1200" dirty="0" smtClean="0">
                <a:solidFill>
                  <a:srgbClr val="002060"/>
                </a:solidFill>
              </a:rPr>
              <a:t>group by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en-US" altLang="zh-TW" sz="1200" dirty="0" smtClean="0">
                <a:solidFill>
                  <a:srgbClr val="002060"/>
                </a:solidFill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047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1022473" y="1166117"/>
            <a:ext cx="7149577" cy="3728681"/>
          </a:xfrm>
          <a:prstGeom prst="roundRect">
            <a:avLst>
              <a:gd name="adj" fmla="val 6309"/>
            </a:avLst>
          </a:prstGeom>
          <a:solidFill>
            <a:schemeClr val="tx2">
              <a:alpha val="10196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server_2 -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81" y="445367"/>
            <a:ext cx="1817849" cy="733811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182964" y="1142282"/>
            <a:ext cx="3163473" cy="3046988"/>
            <a:chOff x="1182964" y="1142282"/>
            <a:chExt cx="3163473" cy="3046988"/>
          </a:xfrm>
        </p:grpSpPr>
        <p:sp>
          <p:nvSpPr>
            <p:cNvPr id="13" name="文字方塊 12"/>
            <p:cNvSpPr txBox="1"/>
            <p:nvPr/>
          </p:nvSpPr>
          <p:spPr>
            <a:xfrm>
              <a:off x="1182964" y="1142282"/>
              <a:ext cx="316347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</a:rPr>
                <a:t>Introduction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Installation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Grafana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移</a:t>
              </a:r>
              <a:r>
                <a:rPr lang="zh-TW" altLang="en-US" sz="1200" u="sng" dirty="0">
                  <a:latin typeface="Verdana" panose="020B0604030504040204" pitchFamily="34" charset="0"/>
                  <a:ea typeface="Verdana" panose="020B0604030504040204" pitchFamily="34" charset="0"/>
                </a:rPr>
                <a:t>轉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Alarm</a:t>
              </a:r>
              <a:r>
                <a:rPr lang="zh-TW" altLang="en-US" sz="1200" u="sng" dirty="0">
                  <a:latin typeface="Verdana" panose="020B0604030504040204" pitchFamily="34" charset="0"/>
                  <a:ea typeface="Verdana" panose="020B0604030504040204" pitchFamily="34" charset="0"/>
                </a:rPr>
                <a:t>功能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514324" lvl="1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SMTP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設定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514324" lvl="1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Notification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設定</a:t>
              </a:r>
              <a:endParaRPr lang="en-US" altLang="zh-TW" sz="1200" u="sng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514324" lvl="1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Alarm rule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設定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Problems</a:t>
              </a:r>
            </a:p>
          </p:txBody>
        </p:sp>
        <p:pic>
          <p:nvPicPr>
            <p:cNvPr id="34" name="圖片 33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9797" y="1310723"/>
              <a:ext cx="217553" cy="217553"/>
            </a:xfrm>
            <a:prstGeom prst="rect">
              <a:avLst/>
            </a:prstGeom>
          </p:spPr>
        </p:pic>
        <p:pic>
          <p:nvPicPr>
            <p:cNvPr id="35" name="圖片 34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41020" y="1682751"/>
              <a:ext cx="217553" cy="217553"/>
            </a:xfrm>
            <a:prstGeom prst="rect">
              <a:avLst/>
            </a:prstGeom>
          </p:spPr>
        </p:pic>
        <p:pic>
          <p:nvPicPr>
            <p:cNvPr id="36" name="圖片 35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2276" y="2028303"/>
              <a:ext cx="217553" cy="217553"/>
            </a:xfrm>
            <a:prstGeom prst="rect">
              <a:avLst/>
            </a:prstGeom>
          </p:spPr>
        </p:pic>
        <p:pic>
          <p:nvPicPr>
            <p:cNvPr id="37" name="圖片 36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6629" y="2771608"/>
              <a:ext cx="217553" cy="217553"/>
            </a:xfrm>
            <a:prstGeom prst="rect">
              <a:avLst/>
            </a:prstGeom>
          </p:spPr>
        </p:pic>
        <p:pic>
          <p:nvPicPr>
            <p:cNvPr id="38" name="圖片 37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32195" y="3133812"/>
              <a:ext cx="217553" cy="217553"/>
            </a:xfrm>
            <a:prstGeom prst="rect">
              <a:avLst/>
            </a:prstGeom>
          </p:spPr>
        </p:pic>
        <p:pic>
          <p:nvPicPr>
            <p:cNvPr id="39" name="圖片 38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3137" y="3503764"/>
              <a:ext cx="217553" cy="217553"/>
            </a:xfrm>
            <a:prstGeom prst="rect">
              <a:avLst/>
            </a:prstGeom>
          </p:spPr>
        </p:pic>
        <p:pic>
          <p:nvPicPr>
            <p:cNvPr id="40" name="圖片 39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8589" y="3866828"/>
              <a:ext cx="217553" cy="217553"/>
            </a:xfrm>
            <a:prstGeom prst="rect">
              <a:avLst/>
            </a:prstGeom>
          </p:spPr>
        </p:pic>
      </p:grpSp>
      <p:grpSp>
        <p:nvGrpSpPr>
          <p:cNvPr id="7" name="群組 6"/>
          <p:cNvGrpSpPr/>
          <p:nvPr/>
        </p:nvGrpSpPr>
        <p:grpSpPr>
          <a:xfrm>
            <a:off x="4544150" y="1179178"/>
            <a:ext cx="3574474" cy="3693319"/>
            <a:chOff x="4544150" y="1179178"/>
            <a:chExt cx="3574474" cy="3693319"/>
          </a:xfrm>
        </p:grpSpPr>
        <p:sp>
          <p:nvSpPr>
            <p:cNvPr id="19" name="文字方塊 18"/>
            <p:cNvSpPr txBox="1"/>
            <p:nvPr/>
          </p:nvSpPr>
          <p:spPr>
            <a:xfrm>
              <a:off x="4544150" y="1179178"/>
              <a:ext cx="3574474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Interface &amp; Functions</a:t>
              </a: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系統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功能表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200" u="sng" dirty="0">
                  <a:latin typeface="Verdana" panose="020B0604030504040204" pitchFamily="34" charset="0"/>
                  <a:ea typeface="Verdana" panose="020B0604030504040204" pitchFamily="34" charset="0"/>
                </a:rPr>
                <a:t>新增使用者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Dashboard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功能表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Dashboard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功能表說</a:t>
              </a:r>
              <a:r>
                <a:rPr lang="zh-TW" altLang="en-US" sz="1200" u="sng" dirty="0">
                  <a:latin typeface="Verdana" panose="020B0604030504040204" pitchFamily="34" charset="0"/>
                  <a:ea typeface="Verdana" panose="020B0604030504040204" pitchFamily="34" charset="0"/>
                </a:rPr>
                <a:t>明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變數設置</a:t>
              </a: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&amp;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應用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Dashboard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修改使用者權限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JSON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Model</a:t>
              </a:r>
              <a:endParaRPr lang="en-US" altLang="zh-TW" sz="1200" u="sng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Dashboard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編輯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Panel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編輯</a:t>
              </a: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-</a:t>
              </a:r>
              <a:r>
                <a:rPr lang="en-US" altLang="zh-TW" sz="1200" u="sng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InfluxQL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查詢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Panel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編輯</a:t>
              </a: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-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圖表選擇</a:t>
              </a: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&amp;Panel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設定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第三方開發</a:t>
              </a: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Plugin</a:t>
              </a:r>
            </a:p>
            <a:p>
              <a:pPr marL="857198" lvl="2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Layout</a:t>
              </a:r>
              <a:r>
                <a:rPr lang="zh-TW" altLang="en-US" sz="1200" u="sng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版面配置</a:t>
              </a:r>
              <a:endParaRPr lang="en-US" altLang="zh-TW" sz="1200" u="sng" dirty="0" smtClean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41" name="圖片 40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5080" y="1534670"/>
              <a:ext cx="217553" cy="217553"/>
            </a:xfrm>
            <a:prstGeom prst="rect">
              <a:avLst/>
            </a:prstGeom>
          </p:spPr>
        </p:pic>
        <p:pic>
          <p:nvPicPr>
            <p:cNvPr id="42" name="圖片 41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0221" y="1810750"/>
              <a:ext cx="217553" cy="217553"/>
            </a:xfrm>
            <a:prstGeom prst="rect">
              <a:avLst/>
            </a:prstGeom>
          </p:spPr>
        </p:pic>
        <p:pic>
          <p:nvPicPr>
            <p:cNvPr id="43" name="圖片 42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3865" y="2356955"/>
              <a:ext cx="217553" cy="217553"/>
            </a:xfrm>
            <a:prstGeom prst="rect">
              <a:avLst/>
            </a:prstGeom>
          </p:spPr>
        </p:pic>
        <p:pic>
          <p:nvPicPr>
            <p:cNvPr id="44" name="圖片 43">
              <a:hlinkClick r:id="rId16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5579" y="2635192"/>
              <a:ext cx="217553" cy="217553"/>
            </a:xfrm>
            <a:prstGeom prst="rect">
              <a:avLst/>
            </a:prstGeom>
          </p:spPr>
        </p:pic>
        <p:pic>
          <p:nvPicPr>
            <p:cNvPr id="45" name="圖片 44">
              <a:hlinkClick r:id="rId1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0217" y="2909865"/>
              <a:ext cx="217553" cy="217553"/>
            </a:xfrm>
            <a:prstGeom prst="rect">
              <a:avLst/>
            </a:prstGeom>
          </p:spPr>
        </p:pic>
        <p:pic>
          <p:nvPicPr>
            <p:cNvPr id="46" name="圖片 45">
              <a:hlinkClick r:id="rId1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3015" y="3165340"/>
              <a:ext cx="217553" cy="217553"/>
            </a:xfrm>
            <a:prstGeom prst="rect">
              <a:avLst/>
            </a:prstGeom>
          </p:spPr>
        </p:pic>
        <p:pic>
          <p:nvPicPr>
            <p:cNvPr id="47" name="圖片 46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3817" y="3732474"/>
              <a:ext cx="217553" cy="217553"/>
            </a:xfrm>
            <a:prstGeom prst="rect">
              <a:avLst/>
            </a:prstGeom>
          </p:spPr>
        </p:pic>
        <p:pic>
          <p:nvPicPr>
            <p:cNvPr id="48" name="圖片 47">
              <a:hlinkClick r:id="rId20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2609" y="4014570"/>
              <a:ext cx="217553" cy="217553"/>
            </a:xfrm>
            <a:prstGeom prst="rect">
              <a:avLst/>
            </a:prstGeom>
          </p:spPr>
        </p:pic>
        <p:pic>
          <p:nvPicPr>
            <p:cNvPr id="49" name="圖片 48">
              <a:hlinkClick r:id="rId21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6738" y="4288190"/>
              <a:ext cx="217553" cy="217553"/>
            </a:xfrm>
            <a:prstGeom prst="rect">
              <a:avLst/>
            </a:prstGeom>
          </p:spPr>
        </p:pic>
        <p:pic>
          <p:nvPicPr>
            <p:cNvPr id="50" name="圖片 49">
              <a:hlinkClick r:id="rId22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4355" y="4565711"/>
              <a:ext cx="217553" cy="217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79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introduction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28536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56492" y="1004748"/>
            <a:ext cx="86589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TW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dirty="0" smtClean="0">
                <a:solidFill>
                  <a:srgbClr val="002060"/>
                </a:solidFill>
              </a:rPr>
              <a:t>以</a:t>
            </a:r>
            <a:r>
              <a:rPr lang="zh-TW" altLang="en-US" dirty="0" smtClean="0">
                <a:solidFill>
                  <a:srgbClr val="0000FF"/>
                </a:solidFill>
              </a:rPr>
              <a:t>視覺化介面</a:t>
            </a:r>
            <a:r>
              <a:rPr lang="zh-TW" altLang="en-US" dirty="0" smtClean="0">
                <a:solidFill>
                  <a:srgbClr val="002060"/>
                </a:solidFill>
              </a:rPr>
              <a:t>呈現資料庫內數據的表示，</a:t>
            </a:r>
            <a:r>
              <a:rPr lang="zh-TW" altLang="en-US" dirty="0" smtClean="0">
                <a:solidFill>
                  <a:srgbClr val="0000FF"/>
                </a:solidFill>
              </a:rPr>
              <a:t>與</a:t>
            </a:r>
            <a:r>
              <a:rPr lang="en-US" altLang="zh-TW" dirty="0" smtClean="0">
                <a:solidFill>
                  <a:srgbClr val="0000FF"/>
                </a:solidFill>
              </a:rPr>
              <a:t>TSDB(time-series database)</a:t>
            </a:r>
            <a:r>
              <a:rPr lang="zh-TW" altLang="en-US" dirty="0" smtClean="0">
                <a:solidFill>
                  <a:srgbClr val="0000FF"/>
                </a:solidFill>
              </a:rPr>
              <a:t>有相當好的適配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>
                <a:solidFill>
                  <a:srgbClr val="002060"/>
                </a:solidFill>
              </a:rPr>
              <a:t>專與</a:t>
            </a:r>
            <a:r>
              <a:rPr lang="en-US" altLang="zh-TW" dirty="0">
                <a:solidFill>
                  <a:srgbClr val="002060"/>
                </a:solidFill>
              </a:rPr>
              <a:t>TSDB</a:t>
            </a:r>
            <a:r>
              <a:rPr lang="zh-TW" altLang="en-US" dirty="0">
                <a:solidFill>
                  <a:srgbClr val="002060"/>
                </a:solidFill>
              </a:rPr>
              <a:t>資料庫適配，可用於即時資料呈現，並節省處理時間數據的轉換</a:t>
            </a:r>
            <a:r>
              <a:rPr lang="en-US" altLang="zh-TW" dirty="0" smtClean="0">
                <a:solidFill>
                  <a:srgbClr val="002060"/>
                </a:solidFill>
              </a:rPr>
              <a:t>)</a:t>
            </a:r>
            <a:r>
              <a:rPr lang="zh-TW" altLang="en-US" dirty="0" smtClean="0">
                <a:solidFill>
                  <a:srgbClr val="002060"/>
                </a:solidFill>
              </a:rPr>
              <a:t>，非</a:t>
            </a:r>
            <a:r>
              <a:rPr lang="en-US" altLang="zh-TW" dirty="0" smtClean="0">
                <a:solidFill>
                  <a:srgbClr val="002060"/>
                </a:solidFill>
              </a:rPr>
              <a:t>TSDB</a:t>
            </a:r>
            <a:r>
              <a:rPr lang="zh-TW" altLang="en-US" dirty="0" smtClean="0">
                <a:solidFill>
                  <a:srgbClr val="002060"/>
                </a:solidFill>
              </a:rPr>
              <a:t>或非時序需求的數據資料庫可能須搭配其他視覺化軟體比較好。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TW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dirty="0" smtClean="0">
                <a:solidFill>
                  <a:srgbClr val="002060"/>
                </a:solidFill>
              </a:rPr>
              <a:t>特點：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002060"/>
                </a:solidFill>
              </a:rPr>
              <a:t>操作方式簡易，較為簡單的時序型數據可在</a:t>
            </a:r>
            <a:r>
              <a:rPr lang="en-US" altLang="zh-TW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dirty="0" smtClean="0">
                <a:solidFill>
                  <a:srgbClr val="002060"/>
                </a:solidFill>
              </a:rPr>
              <a:t>內直接點選語法生成，不須自行輸入語法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另仍有提供</a:t>
            </a:r>
            <a:r>
              <a:rPr lang="en-US" altLang="zh-TW" dirty="0" err="1" smtClean="0">
                <a:solidFill>
                  <a:srgbClr val="002060"/>
                </a:solidFill>
              </a:rPr>
              <a:t>InfluxQL</a:t>
            </a:r>
            <a:r>
              <a:rPr lang="zh-TW" altLang="en-US" dirty="0" smtClean="0">
                <a:solidFill>
                  <a:srgbClr val="002060"/>
                </a:solidFill>
              </a:rPr>
              <a:t>有較彈性的手動輸入查詢</a:t>
            </a:r>
            <a:r>
              <a:rPr lang="en-US" altLang="zh-TW" dirty="0" smtClean="0">
                <a:solidFill>
                  <a:srgbClr val="002060"/>
                </a:solidFill>
              </a:rPr>
              <a:t>)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002060"/>
                </a:solidFill>
              </a:rPr>
              <a:t>提供不同</a:t>
            </a:r>
            <a:r>
              <a:rPr lang="en-US" altLang="zh-TW" dirty="0" smtClean="0">
                <a:solidFill>
                  <a:srgbClr val="002060"/>
                </a:solidFill>
              </a:rPr>
              <a:t>dashboard</a:t>
            </a:r>
            <a:r>
              <a:rPr lang="zh-TW" altLang="en-US" dirty="0" smtClean="0">
                <a:solidFill>
                  <a:srgbClr val="002060"/>
                </a:solidFill>
              </a:rPr>
              <a:t>自由配置圖型，且</a:t>
            </a:r>
            <a:r>
              <a:rPr lang="en-US" altLang="zh-TW" dirty="0" smtClean="0">
                <a:solidFill>
                  <a:srgbClr val="002060"/>
                </a:solidFill>
              </a:rPr>
              <a:t>dashboard</a:t>
            </a:r>
            <a:r>
              <a:rPr lang="zh-TW" altLang="en-US" dirty="0" smtClean="0">
                <a:solidFill>
                  <a:srgbClr val="002060"/>
                </a:solidFill>
              </a:rPr>
              <a:t>之間互相獨立，可自行製作連結互相訪問。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0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installation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27776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22833" y="1720913"/>
            <a:ext cx="2330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>
                <a:solidFill>
                  <a:srgbClr val="002060"/>
                </a:solidFill>
              </a:rPr>
              <a:t>進入</a:t>
            </a:r>
            <a:r>
              <a:rPr lang="en-US" altLang="zh-TW" dirty="0" smtClean="0">
                <a:solidFill>
                  <a:srgbClr val="002060"/>
                </a:solidFill>
              </a:rPr>
              <a:t>Container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379928" y="1281036"/>
            <a:ext cx="5528503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--name=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-d -p 3000:3000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/grafana:6.2.0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22833" y="923637"/>
            <a:ext cx="2330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Create container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79928" y="2064448"/>
            <a:ext cx="2925980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/bin/bash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2833" y="2504325"/>
            <a:ext cx="2983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>
                <a:solidFill>
                  <a:srgbClr val="002060"/>
                </a:solidFill>
              </a:rPr>
              <a:t>進入</a:t>
            </a:r>
            <a:r>
              <a:rPr lang="en-US" altLang="zh-TW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command</a:t>
            </a:r>
            <a:r>
              <a:rPr lang="zh-TW" altLang="en-US" dirty="0" smtClean="0">
                <a:solidFill>
                  <a:srgbClr val="002060"/>
                </a:solidFill>
              </a:rPr>
              <a:t>模式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79928" y="2847860"/>
            <a:ext cx="2548710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exec -it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influxdb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influx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32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移轉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5306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4387" y="1010077"/>
            <a:ext cx="4315146" cy="30031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608273" y="1010077"/>
            <a:ext cx="4315146" cy="30031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563839" y="676435"/>
            <a:ext cx="15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原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735149" y="676435"/>
            <a:ext cx="203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欲移轉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之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265263" y="1023906"/>
            <a:ext cx="421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將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grafana.db</a:t>
            </a:r>
            <a:r>
              <a:rPr lang="zh-TW" altLang="en-US" sz="1200" dirty="0" smtClean="0">
                <a:solidFill>
                  <a:srgbClr val="002060"/>
                </a:solidFill>
              </a:rPr>
              <a:t>複製下來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另包含</a:t>
            </a:r>
            <a:r>
              <a:rPr lang="en-US" altLang="zh-TW" sz="1200" dirty="0" smtClean="0">
                <a:solidFill>
                  <a:srgbClr val="002060"/>
                </a:solidFill>
              </a:rPr>
              <a:t>grafana.ini, defaults.ini, </a:t>
            </a:r>
            <a:r>
              <a:rPr lang="zh-TW" altLang="en-US" sz="1200" dirty="0" smtClean="0">
                <a:solidFill>
                  <a:srgbClr val="002060"/>
                </a:solidFill>
              </a:rPr>
              <a:t>插件或圖片可順便複製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65263" y="2672502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png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61937" y="2017708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00FF"/>
                </a:solidFill>
              </a:rPr>
              <a:t>grafana.db</a:t>
            </a:r>
            <a:endParaRPr lang="en-US" altLang="zh-TW" sz="1200" dirty="0" smtClean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61937" y="2344840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var</a:t>
            </a:r>
            <a:r>
              <a:rPr lang="en-US" altLang="zh-TW" sz="1200" dirty="0" smtClean="0">
                <a:solidFill>
                  <a:srgbClr val="002060"/>
                </a:solidFill>
              </a:rPr>
              <a:t>/lib/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/plugins/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261937" y="3307860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usr</a:t>
            </a:r>
            <a:r>
              <a:rPr lang="en-US" altLang="zh-TW" sz="1200" dirty="0" smtClean="0">
                <a:solidFill>
                  <a:srgbClr val="002060"/>
                </a:solidFill>
              </a:rPr>
              <a:t>/share/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conf</a:t>
            </a:r>
            <a:r>
              <a:rPr lang="en-US" altLang="zh-TW" sz="1200" dirty="0" smtClean="0">
                <a:solidFill>
                  <a:srgbClr val="002060"/>
                </a:solidFill>
              </a:rPr>
              <a:t>/defaults.ini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61937" y="2985349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etc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/grafana.ini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608273" y="990580"/>
            <a:ext cx="421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建立一個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608273" y="1870291"/>
            <a:ext cx="421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將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grafana.db</a:t>
            </a:r>
            <a:r>
              <a:rPr lang="zh-TW" altLang="en-US" sz="1200" dirty="0" smtClean="0">
                <a:solidFill>
                  <a:srgbClr val="002060"/>
                </a:solidFill>
              </a:rPr>
              <a:t>修改為</a:t>
            </a:r>
            <a:r>
              <a:rPr lang="en-US" altLang="zh-TW" sz="1200" dirty="0" smtClean="0">
                <a:solidFill>
                  <a:srgbClr val="002060"/>
                </a:solidFill>
              </a:rPr>
              <a:t>root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或直接修改為</a:t>
            </a:r>
            <a:r>
              <a:rPr lang="en-US" altLang="zh-TW" sz="1200" dirty="0" smtClean="0">
                <a:solidFill>
                  <a:srgbClr val="002060"/>
                </a:solidFill>
              </a:rPr>
              <a:t>777)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4608272" y="2556868"/>
            <a:ext cx="443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複製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grafana.db</a:t>
            </a:r>
            <a:r>
              <a:rPr lang="zh-TW" altLang="en-US" sz="1200" dirty="0" smtClean="0">
                <a:solidFill>
                  <a:srgbClr val="002060"/>
                </a:solidFill>
              </a:rPr>
              <a:t>及其他配置至新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中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容器中路徑同原本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4623735" y="3274408"/>
            <a:ext cx="443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重啟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270044" y="3643740"/>
            <a:ext cx="4120044" cy="276999"/>
          </a:xfrm>
          <a:prstGeom prst="rect">
            <a:avLst/>
          </a:prstGeom>
          <a:solidFill>
            <a:srgbClr val="FFFFCC"/>
          </a:solidFill>
        </p:spPr>
        <p:txBody>
          <a:bodyPr wrap="square" rtlCol="0" anchor="ctr">
            <a:spAutoFit/>
          </a:bodyPr>
          <a:lstStyle/>
          <a:p>
            <a:r>
              <a:rPr lang="en-US" altLang="zh-TW" sz="1200" dirty="0">
                <a:solidFill>
                  <a:srgbClr val="002060"/>
                </a:solidFill>
              </a:rPr>
              <a:t>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usr</a:t>
            </a:r>
            <a:r>
              <a:rPr lang="en-US" altLang="zh-TW" sz="1200" dirty="0" smtClean="0">
                <a:solidFill>
                  <a:srgbClr val="002060"/>
                </a:solidFill>
              </a:rPr>
              <a:t>/share/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/public/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img</a:t>
            </a:r>
            <a:r>
              <a:rPr lang="en-US" altLang="zh-TW" sz="1200" dirty="0">
                <a:solidFill>
                  <a:srgbClr val="002060"/>
                </a:solidFill>
              </a:rPr>
              <a:t>/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253829" y="1611672"/>
            <a:ext cx="4128152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cp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[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ID]:[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欲複製檔案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   </a:t>
            </a:r>
            <a:r>
              <a:rPr lang="zh-TW" altLang="en-US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複製後檔案名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4712919" y="1311598"/>
            <a:ext cx="4128152" cy="590234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--restart=always  --name=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-d -p 3000:3000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/grafana:6.2.0</a:t>
            </a:r>
          </a:p>
        </p:txBody>
      </p:sp>
      <p:sp>
        <p:nvSpPr>
          <p:cNvPr id="37" name="圓角矩形 36"/>
          <p:cNvSpPr/>
          <p:nvPr/>
        </p:nvSpPr>
        <p:spPr>
          <a:xfrm>
            <a:off x="4712920" y="2210065"/>
            <a:ext cx="2141884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chmod 777 grafana.db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4712919" y="2918442"/>
            <a:ext cx="3830007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cp   </a:t>
            </a:r>
            <a:r>
              <a:rPr lang="zh-TW" altLang="en-US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複製後檔案名  </a:t>
            </a: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zh-TW" altLang="en-US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</a:t>
            </a: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ID]:[</a:t>
            </a:r>
            <a:r>
              <a:rPr lang="zh-TW" altLang="en-US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欲複製檔案</a:t>
            </a: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]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706586" y="3584859"/>
            <a:ext cx="2047033" cy="325883"/>
          </a:xfrm>
          <a:prstGeom prst="roundRect">
            <a:avLst>
              <a:gd name="adj" fmla="val 142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restart 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迴轉箭號 2"/>
          <p:cNvSpPr/>
          <p:nvPr/>
        </p:nvSpPr>
        <p:spPr>
          <a:xfrm>
            <a:off x="4142114" y="648362"/>
            <a:ext cx="827121" cy="42547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633125" y="4070350"/>
            <a:ext cx="7831425" cy="1048620"/>
            <a:chOff x="633125" y="3778250"/>
            <a:chExt cx="7831425" cy="1048620"/>
          </a:xfrm>
        </p:grpSpPr>
        <p:grpSp>
          <p:nvGrpSpPr>
            <p:cNvPr id="29" name="群組 28"/>
            <p:cNvGrpSpPr/>
            <p:nvPr/>
          </p:nvGrpSpPr>
          <p:grpSpPr>
            <a:xfrm>
              <a:off x="633125" y="3778250"/>
              <a:ext cx="7831425" cy="1048620"/>
              <a:chOff x="633125" y="3778250"/>
              <a:chExt cx="7831425" cy="1048620"/>
            </a:xfrm>
          </p:grpSpPr>
          <p:sp>
            <p:nvSpPr>
              <p:cNvPr id="40" name="圓角矩形 39"/>
              <p:cNvSpPr/>
              <p:nvPr/>
            </p:nvSpPr>
            <p:spPr>
              <a:xfrm>
                <a:off x="633125" y="3778250"/>
                <a:ext cx="7831425" cy="1048620"/>
              </a:xfrm>
              <a:prstGeom prst="roundRect">
                <a:avLst>
                  <a:gd name="adj" fmla="val 0"/>
                </a:avLst>
              </a:prstGeom>
              <a:solidFill>
                <a:srgbClr val="00B0F0">
                  <a:alpha val="10196"/>
                </a:srgb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738645" y="3848732"/>
                <a:ext cx="8580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/home/</a:t>
                </a:r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cbn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1304014" y="4129720"/>
                <a:ext cx="187733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smart_factory_2</a:t>
                </a:r>
                <a:r>
                  <a:rPr lang="en-US" altLang="zh-TW" sz="900" baseline="300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nd</a:t>
                </a:r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_backup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43" name="肘形接點 42"/>
              <p:cNvCxnSpPr>
                <a:stCxn id="41" idx="2"/>
                <a:endCxn id="42" idx="1"/>
              </p:cNvCxnSpPr>
              <p:nvPr/>
            </p:nvCxnSpPr>
            <p:spPr>
              <a:xfrm rot="16200000" flipH="1">
                <a:off x="1153057" y="4094179"/>
                <a:ext cx="165572" cy="13634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圖片 4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0408" y="4108955"/>
                <a:ext cx="136811" cy="109592"/>
              </a:xfrm>
              <a:prstGeom prst="rect">
                <a:avLst/>
              </a:prstGeom>
            </p:spPr>
          </p:pic>
          <p:sp>
            <p:nvSpPr>
              <p:cNvPr id="45" name="文字方塊 44"/>
              <p:cNvSpPr txBox="1"/>
              <p:nvPr/>
            </p:nvSpPr>
            <p:spPr>
              <a:xfrm>
                <a:off x="2439532" y="4362879"/>
                <a:ext cx="165621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err="1">
                    <a:latin typeface="Verdana" panose="020B0604030504040204" pitchFamily="34" charset="0"/>
                    <a:ea typeface="Verdana" panose="020B0604030504040204" pitchFamily="34" charset="0"/>
                  </a:rPr>
                  <a:t>i</a:t>
                </a:r>
                <a:r>
                  <a:rPr lang="en-US" altLang="zh-TW" sz="900" dirty="0" err="1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nfluxdb_grafana_backup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46" name="肘形接點 45"/>
              <p:cNvCxnSpPr>
                <a:stCxn id="42" idx="2"/>
                <a:endCxn id="45" idx="1"/>
              </p:cNvCxnSpPr>
              <p:nvPr/>
            </p:nvCxnSpPr>
            <p:spPr>
              <a:xfrm rot="16200000" flipH="1">
                <a:off x="2282236" y="4320998"/>
                <a:ext cx="117743" cy="19685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圖片 4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39531" y="4326521"/>
                <a:ext cx="136811" cy="109592"/>
              </a:xfrm>
              <a:prstGeom prst="rect">
                <a:avLst/>
              </a:prstGeom>
            </p:spPr>
          </p:pic>
          <p:sp>
            <p:nvSpPr>
              <p:cNvPr id="48" name="文字方塊 47"/>
              <p:cNvSpPr txBox="1"/>
              <p:nvPr/>
            </p:nvSpPr>
            <p:spPr>
              <a:xfrm>
                <a:off x="4434564" y="4159755"/>
                <a:ext cx="13883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influxdb_backup.sh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4434564" y="4503114"/>
                <a:ext cx="13883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9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grafana_backup.sh</a:t>
                </a:r>
                <a:endParaRPr lang="zh-TW" altLang="en-US" sz="900" dirty="0">
                  <a:latin typeface="Verdana" panose="020B0604030504040204" pitchFamily="34" charset="0"/>
                </a:endParaRPr>
              </a:p>
            </p:txBody>
          </p:sp>
          <p:cxnSp>
            <p:nvCxnSpPr>
              <p:cNvPr id="50" name="肘形接點 49"/>
              <p:cNvCxnSpPr>
                <a:stCxn id="45" idx="3"/>
                <a:endCxn id="48" idx="1"/>
              </p:cNvCxnSpPr>
              <p:nvPr/>
            </p:nvCxnSpPr>
            <p:spPr>
              <a:xfrm flipV="1">
                <a:off x="4095750" y="4275171"/>
                <a:ext cx="338814" cy="203124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肘形接點 50"/>
              <p:cNvCxnSpPr>
                <a:stCxn id="45" idx="3"/>
                <a:endCxn id="49" idx="1"/>
              </p:cNvCxnSpPr>
              <p:nvPr/>
            </p:nvCxnSpPr>
            <p:spPr>
              <a:xfrm>
                <a:off x="4095750" y="4478295"/>
                <a:ext cx="338814" cy="140235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矩形 30"/>
            <p:cNvSpPr/>
            <p:nvPr/>
          </p:nvSpPr>
          <p:spPr>
            <a:xfrm>
              <a:off x="4518217" y="4512739"/>
              <a:ext cx="1233749" cy="20976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751966" y="4466420"/>
              <a:ext cx="20321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tx2"/>
                  </a:solidFill>
                </a:rPr>
                <a:t>可一鍵備份</a:t>
              </a:r>
              <a:r>
                <a:rPr lang="en-US" altLang="zh-TW" sz="1200" dirty="0" err="1" smtClean="0">
                  <a:solidFill>
                    <a:schemeClr val="tx2"/>
                  </a:solidFill>
                </a:rPr>
                <a:t>grafana</a:t>
              </a:r>
              <a:r>
                <a:rPr lang="en-US" altLang="zh-TW" sz="1200" dirty="0" smtClean="0">
                  <a:solidFill>
                    <a:schemeClr val="tx2"/>
                  </a:solidFill>
                </a:rPr>
                <a:t>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36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系統功能表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499171" y="1039187"/>
            <a:ext cx="8164769" cy="3282782"/>
            <a:chOff x="499171" y="1039187"/>
            <a:chExt cx="8164769" cy="3282782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772" t="9117" r="56578" b="5057"/>
            <a:stretch/>
          </p:blipFill>
          <p:spPr>
            <a:xfrm>
              <a:off x="499171" y="1039187"/>
              <a:ext cx="192087" cy="3282782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4"/>
            <a:srcRect l="41889" t="87037" r="56829" b="9115"/>
            <a:stretch/>
          </p:blipFill>
          <p:spPr>
            <a:xfrm>
              <a:off x="1074420" y="3742849"/>
              <a:ext cx="388620" cy="383381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420" y="1103957"/>
              <a:ext cx="385572" cy="34701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1529615" y="1068961"/>
              <a:ext cx="5040523" cy="335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200" dirty="0" smtClean="0">
                  <a:solidFill>
                    <a:srgbClr val="002060"/>
                  </a:solidFill>
                </a:rPr>
                <a:t>Create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–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創建空白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Dashboard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、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Folder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或以</a:t>
              </a:r>
              <a:r>
                <a:rPr lang="en-US" altLang="zh-TW" sz="1200" dirty="0" err="1" smtClean="0">
                  <a:solidFill>
                    <a:srgbClr val="002060"/>
                  </a:solidFill>
                </a:rPr>
                <a:t>json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檔匯入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dashboard</a:t>
              </a:r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420" y="1604590"/>
              <a:ext cx="385572" cy="325326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1529614" y="1571708"/>
              <a:ext cx="5040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200" dirty="0" smtClean="0">
                  <a:solidFill>
                    <a:srgbClr val="002060"/>
                  </a:solidFill>
                </a:rPr>
                <a:t>Dashboard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管理 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–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folder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清單、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dashboard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清單、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Homepage</a:t>
              </a:r>
              <a:endParaRPr lang="en-US" altLang="zh-TW" sz="12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529614" y="2074455"/>
              <a:ext cx="5040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200" dirty="0" smtClean="0">
                  <a:solidFill>
                    <a:srgbClr val="002060"/>
                  </a:solidFill>
                </a:rPr>
                <a:t>Alert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–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警報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功能</a:t>
              </a:r>
              <a:endParaRPr lang="en-US" altLang="zh-TW" sz="1200" dirty="0" smtClean="0">
                <a:solidFill>
                  <a:srgbClr val="002060"/>
                </a:solidFill>
              </a:endParaRP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4420" y="2085176"/>
              <a:ext cx="385572" cy="301228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4420" y="2583591"/>
              <a:ext cx="385572" cy="287649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9"/>
            <a:srcRect b="31002"/>
            <a:stretch/>
          </p:blipFill>
          <p:spPr>
            <a:xfrm>
              <a:off x="2298347" y="2610085"/>
              <a:ext cx="1114522" cy="990366"/>
            </a:xfrm>
            <a:prstGeom prst="rect">
              <a:avLst/>
            </a:prstGeom>
          </p:spPr>
        </p:pic>
        <p:sp>
          <p:nvSpPr>
            <p:cNvPr id="32" name="文字方塊 31"/>
            <p:cNvSpPr txBox="1"/>
            <p:nvPr/>
          </p:nvSpPr>
          <p:spPr>
            <a:xfrm>
              <a:off x="1529613" y="2535892"/>
              <a:ext cx="5040523" cy="335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dirty="0" smtClean="0">
                  <a:solidFill>
                    <a:srgbClr val="002060"/>
                  </a:solidFill>
                </a:rPr>
                <a:t>系統設定 </a:t>
              </a:r>
              <a:endParaRPr lang="en-US" altLang="zh-TW" sz="1200" dirty="0" smtClean="0">
                <a:solidFill>
                  <a:srgbClr val="002060"/>
                </a:solidFill>
              </a:endParaRPr>
            </a:p>
          </p:txBody>
        </p:sp>
        <p:cxnSp>
          <p:nvCxnSpPr>
            <p:cNvPr id="34" name="直線接點 33"/>
            <p:cNvCxnSpPr/>
            <p:nvPr/>
          </p:nvCxnSpPr>
          <p:spPr>
            <a:xfrm>
              <a:off x="2644135" y="2791068"/>
              <a:ext cx="573627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3425305" y="2535892"/>
              <a:ext cx="52386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資料庫：新增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/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編輯資料庫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(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可支援的資料庫包含</a:t>
              </a:r>
              <a:r>
                <a:rPr lang="en-US" altLang="zh-TW" sz="1000" dirty="0" err="1" smtClean="0">
                  <a:solidFill>
                    <a:srgbClr val="002060"/>
                  </a:solidFill>
                </a:rPr>
                <a:t>influxdb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、</a:t>
              </a:r>
              <a:r>
                <a:rPr lang="en-US" altLang="zh-TW" sz="1000" dirty="0" err="1" smtClean="0">
                  <a:solidFill>
                    <a:srgbClr val="002060"/>
                  </a:solidFill>
                </a:rPr>
                <a:t>mysql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、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graphite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、</a:t>
              </a:r>
              <a:r>
                <a:rPr lang="en-US" altLang="zh-TW" sz="1000" dirty="0" err="1" smtClean="0">
                  <a:solidFill>
                    <a:srgbClr val="002060"/>
                  </a:solidFill>
                </a:rPr>
                <a:t>sql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-server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等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425305" y="2789210"/>
              <a:ext cx="52386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使用者：可新增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/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編輯使用者，並調整使用者權限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425305" y="3038639"/>
              <a:ext cx="52386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群組：可建立群組包含不同使用者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425305" y="3288068"/>
              <a:ext cx="523863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002060"/>
                  </a:solidFill>
                </a:rPr>
                <a:t>插件：內建數個圖表插件，可於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panel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內使用。另亦可安裝第三方插件豐富功能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cxnSp>
          <p:nvCxnSpPr>
            <p:cNvPr id="39" name="直線接點 38"/>
            <p:cNvCxnSpPr/>
            <p:nvPr/>
          </p:nvCxnSpPr>
          <p:spPr>
            <a:xfrm>
              <a:off x="2644135" y="3042528"/>
              <a:ext cx="3699515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2644135" y="3291957"/>
              <a:ext cx="2880365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2644135" y="3541386"/>
              <a:ext cx="530924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1529612" y="3766865"/>
              <a:ext cx="202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dirty="0" smtClean="0">
                  <a:solidFill>
                    <a:srgbClr val="002060"/>
                  </a:solidFill>
                </a:rPr>
                <a:t>使用者：變更密碼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/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登出</a:t>
              </a:r>
              <a:endParaRPr lang="en-US" altLang="zh-TW" sz="12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514153" y="1387613"/>
              <a:ext cx="140691" cy="14069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514153" y="1558120"/>
              <a:ext cx="140691" cy="14069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514153" y="1869318"/>
              <a:ext cx="140691" cy="14069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514152" y="2034353"/>
              <a:ext cx="140691" cy="14069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513508" y="4019245"/>
              <a:ext cx="140691" cy="14069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7" name="直線接點 56"/>
            <p:cNvCxnSpPr>
              <a:stCxn id="51" idx="6"/>
              <a:endCxn id="20" idx="1"/>
            </p:cNvCxnSpPr>
            <p:nvPr/>
          </p:nvCxnSpPr>
          <p:spPr>
            <a:xfrm flipV="1">
              <a:off x="654844" y="1277465"/>
              <a:ext cx="419576" cy="180494"/>
            </a:xfrm>
            <a:prstGeom prst="lin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線接點 57"/>
            <p:cNvCxnSpPr>
              <a:endCxn id="22" idx="1"/>
            </p:cNvCxnSpPr>
            <p:nvPr/>
          </p:nvCxnSpPr>
          <p:spPr>
            <a:xfrm>
              <a:off x="654199" y="1647688"/>
              <a:ext cx="420221" cy="119565"/>
            </a:xfrm>
            <a:prstGeom prst="lin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直線接點 58"/>
            <p:cNvCxnSpPr>
              <a:stCxn id="53" idx="6"/>
              <a:endCxn id="25" idx="1"/>
            </p:cNvCxnSpPr>
            <p:nvPr/>
          </p:nvCxnSpPr>
          <p:spPr>
            <a:xfrm>
              <a:off x="654844" y="1939664"/>
              <a:ext cx="419576" cy="296126"/>
            </a:xfrm>
            <a:prstGeom prst="lin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直線接點 59"/>
            <p:cNvCxnSpPr>
              <a:stCxn id="54" idx="5"/>
              <a:endCxn id="27" idx="1"/>
            </p:cNvCxnSpPr>
            <p:nvPr/>
          </p:nvCxnSpPr>
          <p:spPr>
            <a:xfrm>
              <a:off x="634239" y="2154440"/>
              <a:ext cx="440181" cy="572976"/>
            </a:xfrm>
            <a:prstGeom prst="lin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直線接點 60"/>
            <p:cNvCxnSpPr>
              <a:stCxn id="56" idx="6"/>
              <a:endCxn id="19" idx="1"/>
            </p:cNvCxnSpPr>
            <p:nvPr/>
          </p:nvCxnSpPr>
          <p:spPr>
            <a:xfrm flipV="1">
              <a:off x="654199" y="3934540"/>
              <a:ext cx="420221" cy="155051"/>
            </a:xfrm>
            <a:prstGeom prst="lin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群組 4"/>
          <p:cNvGrpSpPr/>
          <p:nvPr/>
        </p:nvGrpSpPr>
        <p:grpSpPr>
          <a:xfrm>
            <a:off x="6789129" y="771529"/>
            <a:ext cx="2348471" cy="1181075"/>
            <a:chOff x="6718795" y="829075"/>
            <a:chExt cx="2348471" cy="1181075"/>
          </a:xfrm>
        </p:grpSpPr>
        <p:grpSp>
          <p:nvGrpSpPr>
            <p:cNvPr id="3" name="群組 2"/>
            <p:cNvGrpSpPr/>
            <p:nvPr/>
          </p:nvGrpSpPr>
          <p:grpSpPr>
            <a:xfrm>
              <a:off x="6752490" y="829075"/>
              <a:ext cx="2314776" cy="1128349"/>
              <a:chOff x="6829223" y="765130"/>
              <a:chExt cx="2314776" cy="1128349"/>
            </a:xfrm>
          </p:grpSpPr>
          <p:pic>
            <p:nvPicPr>
              <p:cNvPr id="40" name="圖片 39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772" t="9116" r="103" b="4678"/>
              <a:stretch/>
            </p:blipFill>
            <p:spPr>
              <a:xfrm>
                <a:off x="6829224" y="765130"/>
                <a:ext cx="2314775" cy="1128349"/>
              </a:xfrm>
              <a:prstGeom prst="rect">
                <a:avLst/>
              </a:prstGeom>
            </p:spPr>
          </p:pic>
          <p:sp>
            <p:nvSpPr>
              <p:cNvPr id="41" name="矩形 40"/>
              <p:cNvSpPr/>
              <p:nvPr/>
            </p:nvSpPr>
            <p:spPr>
              <a:xfrm>
                <a:off x="6829223" y="765130"/>
                <a:ext cx="89524" cy="1128349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6718795" y="1733151"/>
              <a:ext cx="1371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 smtClean="0">
                  <a:solidFill>
                    <a:schemeClr val="tx2"/>
                  </a:solidFill>
                </a:rPr>
                <a:t>系統功能表</a:t>
              </a:r>
              <a:r>
                <a:rPr lang="zh-TW" altLang="en-US" sz="1200" b="1" dirty="0">
                  <a:solidFill>
                    <a:schemeClr val="tx2"/>
                  </a:solidFill>
                </a:rPr>
                <a:t>位置</a:t>
              </a:r>
              <a:endParaRPr lang="en-US" altLang="zh-TW" sz="1200" b="1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43" name="五邊形 42"/>
          <p:cNvSpPr/>
          <p:nvPr/>
        </p:nvSpPr>
        <p:spPr>
          <a:xfrm>
            <a:off x="2682" y="546784"/>
            <a:ext cx="1647075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系統功能表</a:t>
            </a:r>
            <a:r>
              <a:rPr lang="zh-TW" altLang="en-US" b="1" dirty="0">
                <a:solidFill>
                  <a:schemeClr val="tx2"/>
                </a:solidFill>
              </a:rPr>
              <a:t>簡介</a:t>
            </a:r>
            <a:endParaRPr lang="zh-TW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8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系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統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0" name="五邊形 49"/>
          <p:cNvSpPr/>
          <p:nvPr/>
        </p:nvSpPr>
        <p:spPr>
          <a:xfrm>
            <a:off x="2682" y="546784"/>
            <a:ext cx="1647075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新</a:t>
            </a:r>
            <a:r>
              <a:rPr lang="zh-TW" altLang="en-US" b="1" dirty="0">
                <a:solidFill>
                  <a:schemeClr val="tx2"/>
                </a:solidFill>
              </a:rPr>
              <a:t>增</a:t>
            </a:r>
            <a:r>
              <a:rPr lang="zh-TW" altLang="en-US" b="1" dirty="0" smtClean="0">
                <a:solidFill>
                  <a:schemeClr val="tx2"/>
                </a:solidFill>
              </a:rPr>
              <a:t>使用者</a:t>
            </a:r>
            <a:r>
              <a:rPr lang="zh-TW" altLang="en-US" b="1" dirty="0">
                <a:solidFill>
                  <a:schemeClr val="tx2"/>
                </a:solidFill>
              </a:rPr>
              <a:t>帳號</a:t>
            </a:r>
          </a:p>
        </p:txBody>
      </p:sp>
      <p:pic>
        <p:nvPicPr>
          <p:cNvPr id="12" name="圖片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87" t="9117" r="56438" b="53895"/>
          <a:stretch/>
        </p:blipFill>
        <p:spPr>
          <a:xfrm>
            <a:off x="280851" y="1256596"/>
            <a:ext cx="241663" cy="1414758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328715" y="2392438"/>
            <a:ext cx="140691" cy="140691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l="566" t="33442" b="47413"/>
          <a:stretch/>
        </p:blipFill>
        <p:spPr>
          <a:xfrm>
            <a:off x="870911" y="1319725"/>
            <a:ext cx="1251424" cy="1212800"/>
          </a:xfrm>
          <a:prstGeom prst="rect">
            <a:avLst/>
          </a:prstGeom>
        </p:spPr>
      </p:pic>
      <p:cxnSp>
        <p:nvCxnSpPr>
          <p:cNvPr id="14" name="直線接點 13"/>
          <p:cNvCxnSpPr>
            <a:endCxn id="6" idx="1"/>
          </p:cNvCxnSpPr>
          <p:nvPr/>
        </p:nvCxnSpPr>
        <p:spPr>
          <a:xfrm flipV="1">
            <a:off x="454267" y="1755253"/>
            <a:ext cx="773102" cy="637185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矩形 5"/>
          <p:cNvSpPr/>
          <p:nvPr/>
        </p:nvSpPr>
        <p:spPr>
          <a:xfrm>
            <a:off x="1227369" y="1659330"/>
            <a:ext cx="716226" cy="1918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337" y="1319725"/>
            <a:ext cx="3780365" cy="1212800"/>
          </a:xfrm>
          <a:prstGeom prst="rect">
            <a:avLst/>
          </a:prstGeom>
        </p:spPr>
      </p:pic>
      <p:cxnSp>
        <p:nvCxnSpPr>
          <p:cNvPr id="18" name="直線接點 17"/>
          <p:cNvCxnSpPr>
            <a:stCxn id="6" idx="3"/>
          </p:cNvCxnSpPr>
          <p:nvPr/>
        </p:nvCxnSpPr>
        <p:spPr>
          <a:xfrm>
            <a:off x="1943595" y="1755253"/>
            <a:ext cx="3817764" cy="258956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矩形 20"/>
          <p:cNvSpPr/>
          <p:nvPr/>
        </p:nvSpPr>
        <p:spPr>
          <a:xfrm>
            <a:off x="5761359" y="1926125"/>
            <a:ext cx="510891" cy="17764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606516" y="1631493"/>
            <a:ext cx="743847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chemeClr val="tx2"/>
                </a:solidFill>
              </a:rPr>
              <a:t>New user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6651550" y="1319725"/>
            <a:ext cx="2019796" cy="1212800"/>
            <a:chOff x="6683527" y="1102316"/>
            <a:chExt cx="2019796" cy="1212800"/>
          </a:xfrm>
        </p:grpSpPr>
        <p:grpSp>
          <p:nvGrpSpPr>
            <p:cNvPr id="19" name="群組 18"/>
            <p:cNvGrpSpPr/>
            <p:nvPr/>
          </p:nvGrpSpPr>
          <p:grpSpPr>
            <a:xfrm>
              <a:off x="6683527" y="1102316"/>
              <a:ext cx="2019796" cy="1212800"/>
              <a:chOff x="6683527" y="1102316"/>
              <a:chExt cx="2019796" cy="1212800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3527" y="1102316"/>
                <a:ext cx="2019796" cy="1212800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7347078" y="1279869"/>
                <a:ext cx="8393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</a:rPr>
                  <a:t>User name</a:t>
                </a: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7347077" y="1627373"/>
                <a:ext cx="8393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</a:rPr>
                  <a:t>User name</a:t>
                </a: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7347076" y="1821415"/>
                <a:ext cx="8393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</a:rPr>
                  <a:t>Password</a:t>
                </a: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6748188" y="1314158"/>
              <a:ext cx="1438237" cy="1776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6748187" y="1667362"/>
              <a:ext cx="1438237" cy="1776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748186" y="1860708"/>
              <a:ext cx="1438237" cy="1776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7" name="直線接點 36"/>
          <p:cNvCxnSpPr>
            <a:stCxn id="21" idx="3"/>
            <a:endCxn id="10" idx="1"/>
          </p:cNvCxnSpPr>
          <p:nvPr/>
        </p:nvCxnSpPr>
        <p:spPr>
          <a:xfrm flipV="1">
            <a:off x="6272250" y="1926125"/>
            <a:ext cx="379300" cy="88821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文字方塊 38"/>
          <p:cNvSpPr txBox="1"/>
          <p:nvPr/>
        </p:nvSpPr>
        <p:spPr>
          <a:xfrm>
            <a:off x="263524" y="924162"/>
            <a:ext cx="504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1. </a:t>
            </a:r>
            <a:r>
              <a:rPr lang="zh-TW" altLang="en-US" sz="1200" dirty="0" smtClean="0">
                <a:solidFill>
                  <a:srgbClr val="002060"/>
                </a:solidFill>
              </a:rPr>
              <a:t>新增使用者帳號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69588" y="2775931"/>
            <a:ext cx="223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2. (Option)</a:t>
            </a:r>
            <a:r>
              <a:rPr lang="zh-TW" altLang="en-US" sz="1200" dirty="0" smtClean="0">
                <a:solidFill>
                  <a:srgbClr val="002060"/>
                </a:solidFill>
              </a:rPr>
              <a:t>建立後進入使用者編輯，可加入</a:t>
            </a:r>
            <a:r>
              <a:rPr lang="en-US" altLang="zh-TW" sz="1200" dirty="0" smtClean="0">
                <a:solidFill>
                  <a:srgbClr val="002060"/>
                </a:solidFill>
              </a:rPr>
              <a:t>Admin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18" y="3237596"/>
            <a:ext cx="1630917" cy="1678979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95493" y="4446225"/>
            <a:ext cx="1576294" cy="4639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779403" y="4642809"/>
            <a:ext cx="1380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chemeClr val="tx2"/>
                </a:solidFill>
              </a:rPr>
              <a:t>勾選後點選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Update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2727167" y="2775931"/>
            <a:ext cx="6376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2060"/>
                </a:solidFill>
              </a:rPr>
              <a:t>3. (Option)</a:t>
            </a:r>
            <a:r>
              <a:rPr lang="zh-TW" altLang="en-US" sz="1200" dirty="0" smtClean="0">
                <a:solidFill>
                  <a:srgbClr val="002060"/>
                </a:solidFill>
              </a:rPr>
              <a:t>可修改使用者權限</a:t>
            </a:r>
            <a:r>
              <a:rPr lang="zh-TW" altLang="en-US" sz="1200" dirty="0">
                <a:solidFill>
                  <a:srgbClr val="002060"/>
                </a:solidFill>
              </a:rPr>
              <a:t>，</a:t>
            </a:r>
            <a:r>
              <a:rPr lang="zh-TW" altLang="en-US" sz="1200" dirty="0" smtClean="0">
                <a:solidFill>
                  <a:srgbClr val="002060"/>
                </a:solidFill>
              </a:rPr>
              <a:t>可選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Viewer、Editor</a:t>
            </a:r>
            <a:r>
              <a:rPr lang="zh-TW" altLang="en-US" sz="1200" dirty="0" smtClean="0">
                <a:solidFill>
                  <a:srgbClr val="002060"/>
                </a:solidFill>
              </a:rPr>
              <a:t>及</a:t>
            </a:r>
            <a:r>
              <a:rPr lang="en-US" altLang="zh-TW" sz="1200" dirty="0" smtClean="0">
                <a:solidFill>
                  <a:srgbClr val="002060"/>
                </a:solidFill>
              </a:rPr>
              <a:t>Admin(</a:t>
            </a:r>
            <a:r>
              <a:rPr lang="zh-TW" altLang="en-US" sz="1200" dirty="0" smtClean="0">
                <a:solidFill>
                  <a:srgbClr val="002060"/>
                </a:solidFill>
              </a:rPr>
              <a:t>選擇</a:t>
            </a:r>
            <a:r>
              <a:rPr lang="en-US" altLang="zh-TW" sz="1200" dirty="0">
                <a:solidFill>
                  <a:srgbClr val="002060"/>
                </a:solidFill>
              </a:rPr>
              <a:t>Admin</a:t>
            </a:r>
            <a:r>
              <a:rPr lang="zh-TW" altLang="en-US" sz="1200" dirty="0">
                <a:solidFill>
                  <a:srgbClr val="002060"/>
                </a:solidFill>
              </a:rPr>
              <a:t>者須先執行</a:t>
            </a:r>
            <a:r>
              <a:rPr lang="en-US" altLang="zh-TW" sz="1200" dirty="0" smtClean="0">
                <a:solidFill>
                  <a:srgbClr val="002060"/>
                </a:solidFill>
              </a:rPr>
              <a:t>Step2)</a:t>
            </a:r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87" t="9117" r="56438" b="53895"/>
          <a:stretch/>
        </p:blipFill>
        <p:spPr>
          <a:xfrm>
            <a:off x="2903144" y="3228051"/>
            <a:ext cx="241663" cy="1414758"/>
          </a:xfrm>
          <a:prstGeom prst="rect">
            <a:avLst/>
          </a:prstGeom>
        </p:spPr>
      </p:pic>
      <p:sp>
        <p:nvSpPr>
          <p:cNvPr id="47" name="橢圓 46"/>
          <p:cNvSpPr/>
          <p:nvPr/>
        </p:nvSpPr>
        <p:spPr>
          <a:xfrm>
            <a:off x="2947235" y="4220173"/>
            <a:ext cx="140691" cy="140691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5101" y="3237596"/>
            <a:ext cx="975842" cy="1405213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3617810" y="3654142"/>
            <a:ext cx="716226" cy="1918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接點 50"/>
          <p:cNvCxnSpPr>
            <a:stCxn id="47" idx="7"/>
          </p:cNvCxnSpPr>
          <p:nvPr/>
        </p:nvCxnSpPr>
        <p:spPr>
          <a:xfrm flipV="1">
            <a:off x="3067322" y="3845988"/>
            <a:ext cx="682042" cy="394789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10"/>
          <a:srcRect l="77226"/>
          <a:stretch/>
        </p:blipFill>
        <p:spPr>
          <a:xfrm>
            <a:off x="5057972" y="3445862"/>
            <a:ext cx="1620579" cy="924054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5066928" y="3777659"/>
            <a:ext cx="1584621" cy="5321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接點 56"/>
          <p:cNvCxnSpPr>
            <a:endCxn id="56" idx="1"/>
          </p:cNvCxnSpPr>
          <p:nvPr/>
        </p:nvCxnSpPr>
        <p:spPr>
          <a:xfrm>
            <a:off x="4334036" y="3777659"/>
            <a:ext cx="732892" cy="266085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18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038225"/>
            <a:ext cx="4667250" cy="419100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295276" y="1631631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新增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1200149" y="1631631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存</a:t>
            </a:r>
            <a:r>
              <a:rPr lang="zh-TW" altLang="en-US" sz="1200" dirty="0">
                <a:solidFill>
                  <a:srgbClr val="002060"/>
                </a:solidFill>
              </a:rPr>
              <a:t>檔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43" name="直線接點 42"/>
          <p:cNvCxnSpPr/>
          <p:nvPr/>
        </p:nvCxnSpPr>
        <p:spPr>
          <a:xfrm flipH="1" flipV="1">
            <a:off x="762001" y="1352551"/>
            <a:ext cx="28574" cy="390524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1485900" y="1352551"/>
            <a:ext cx="390525" cy="361949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文字方塊 44"/>
          <p:cNvSpPr txBox="1"/>
          <p:nvPr/>
        </p:nvSpPr>
        <p:spPr>
          <a:xfrm>
            <a:off x="1733549" y="1631631"/>
            <a:ext cx="134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設定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46" name="直線接點 45"/>
          <p:cNvCxnSpPr/>
          <p:nvPr/>
        </p:nvCxnSpPr>
        <p:spPr>
          <a:xfrm flipV="1">
            <a:off x="2238375" y="1352552"/>
            <a:ext cx="1" cy="323848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88481" y="1626870"/>
            <a:ext cx="84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時間區間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62" name="直線接點 61"/>
          <p:cNvCxnSpPr/>
          <p:nvPr/>
        </p:nvCxnSpPr>
        <p:spPr>
          <a:xfrm flipV="1">
            <a:off x="3505200" y="1352552"/>
            <a:ext cx="38098" cy="323848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文字方塊 62"/>
          <p:cNvSpPr txBox="1"/>
          <p:nvPr/>
        </p:nvSpPr>
        <p:spPr>
          <a:xfrm>
            <a:off x="4102892" y="1630442"/>
            <a:ext cx="188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更新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畫面週期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64" name="直線接點 63"/>
          <p:cNvCxnSpPr/>
          <p:nvPr/>
        </p:nvCxnSpPr>
        <p:spPr>
          <a:xfrm flipH="1" flipV="1">
            <a:off x="4781549" y="1352552"/>
            <a:ext cx="1" cy="333373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直線接點 64"/>
          <p:cNvCxnSpPr/>
          <p:nvPr/>
        </p:nvCxnSpPr>
        <p:spPr>
          <a:xfrm flipV="1">
            <a:off x="3381375" y="1963461"/>
            <a:ext cx="92869" cy="360639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342198" y="1990938"/>
            <a:ext cx="50875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0000FF"/>
                </a:solidFill>
              </a:rPr>
              <a:t>可選取變更圖表時間區間，主要會依照數據庫時序欄位做變動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2313497" y="2330529"/>
            <a:ext cx="6534150" cy="1242095"/>
            <a:chOff x="238125" y="2330529"/>
            <a:chExt cx="6534150" cy="1242095"/>
          </a:xfrm>
        </p:grpSpPr>
        <p:grpSp>
          <p:nvGrpSpPr>
            <p:cNvPr id="68" name="群組 67"/>
            <p:cNvGrpSpPr/>
            <p:nvPr/>
          </p:nvGrpSpPr>
          <p:grpSpPr>
            <a:xfrm>
              <a:off x="238125" y="2330529"/>
              <a:ext cx="6534150" cy="1242095"/>
              <a:chOff x="238125" y="2635329"/>
              <a:chExt cx="6534150" cy="1242095"/>
            </a:xfrm>
          </p:grpSpPr>
          <p:pic>
            <p:nvPicPr>
              <p:cNvPr id="70" name="圖片 6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25" y="2635329"/>
                <a:ext cx="6534150" cy="1242095"/>
              </a:xfrm>
              <a:prstGeom prst="rect">
                <a:avLst/>
              </a:prstGeom>
            </p:spPr>
          </p:pic>
          <p:sp>
            <p:nvSpPr>
              <p:cNvPr id="71" name="矩形 70"/>
              <p:cNvSpPr/>
              <p:nvPr/>
            </p:nvSpPr>
            <p:spPr>
              <a:xfrm>
                <a:off x="317973" y="3756120"/>
                <a:ext cx="6225702" cy="101505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9" name="文字方塊 68"/>
            <p:cNvSpPr txBox="1"/>
            <p:nvPr/>
          </p:nvSpPr>
          <p:spPr>
            <a:xfrm>
              <a:off x="457201" y="3149623"/>
              <a:ext cx="9715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b="1" dirty="0" smtClean="0">
                  <a:solidFill>
                    <a:srgbClr val="FFFF00"/>
                  </a:solidFill>
                </a:rPr>
                <a:t>e.g. 7 days</a:t>
              </a: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2313497" y="3665250"/>
            <a:ext cx="6534150" cy="1226902"/>
            <a:chOff x="238125" y="3665250"/>
            <a:chExt cx="6534150" cy="1226902"/>
          </a:xfrm>
        </p:grpSpPr>
        <p:grpSp>
          <p:nvGrpSpPr>
            <p:cNvPr id="73" name="群組 72"/>
            <p:cNvGrpSpPr/>
            <p:nvPr/>
          </p:nvGrpSpPr>
          <p:grpSpPr>
            <a:xfrm>
              <a:off x="238125" y="3665250"/>
              <a:ext cx="6534150" cy="1226902"/>
              <a:chOff x="238125" y="3665250"/>
              <a:chExt cx="6534150" cy="1226902"/>
            </a:xfrm>
          </p:grpSpPr>
          <p:pic>
            <p:nvPicPr>
              <p:cNvPr id="75" name="圖片 7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25" y="3665250"/>
                <a:ext cx="6534150" cy="1226902"/>
              </a:xfrm>
              <a:prstGeom prst="rect">
                <a:avLst/>
              </a:prstGeom>
            </p:spPr>
          </p:pic>
          <p:sp>
            <p:nvSpPr>
              <p:cNvPr id="76" name="矩形 75"/>
              <p:cNvSpPr/>
              <p:nvPr/>
            </p:nvSpPr>
            <p:spPr>
              <a:xfrm>
                <a:off x="514350" y="4779247"/>
                <a:ext cx="6225702" cy="101505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4" name="文字方塊 73"/>
            <p:cNvSpPr txBox="1"/>
            <p:nvPr/>
          </p:nvSpPr>
          <p:spPr>
            <a:xfrm>
              <a:off x="447675" y="4461714"/>
              <a:ext cx="9715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b="1" dirty="0" smtClean="0">
                  <a:solidFill>
                    <a:srgbClr val="FFFF00"/>
                  </a:solidFill>
                </a:rPr>
                <a:t>e.g. 30 days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6822828" y="765135"/>
            <a:ext cx="2351096" cy="1128349"/>
            <a:chOff x="6752491" y="829075"/>
            <a:chExt cx="2351096" cy="1128349"/>
          </a:xfrm>
        </p:grpSpPr>
        <p:grpSp>
          <p:nvGrpSpPr>
            <p:cNvPr id="31" name="群組 30"/>
            <p:cNvGrpSpPr/>
            <p:nvPr/>
          </p:nvGrpSpPr>
          <p:grpSpPr>
            <a:xfrm>
              <a:off x="6752491" y="829075"/>
              <a:ext cx="2314775" cy="1128349"/>
              <a:chOff x="6829224" y="765130"/>
              <a:chExt cx="2314775" cy="1128349"/>
            </a:xfrm>
          </p:grpSpPr>
          <p:pic>
            <p:nvPicPr>
              <p:cNvPr id="33" name="圖片 3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772" t="9116" r="103" b="4678"/>
              <a:stretch/>
            </p:blipFill>
            <p:spPr>
              <a:xfrm>
                <a:off x="6829224" y="765130"/>
                <a:ext cx="2314775" cy="1128349"/>
              </a:xfrm>
              <a:prstGeom prst="rect">
                <a:avLst/>
              </a:prstGeom>
            </p:spPr>
          </p:pic>
          <p:sp>
            <p:nvSpPr>
              <p:cNvPr id="34" name="矩形 33"/>
              <p:cNvSpPr/>
              <p:nvPr/>
            </p:nvSpPr>
            <p:spPr>
              <a:xfrm>
                <a:off x="8506471" y="765130"/>
                <a:ext cx="637527" cy="91719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2" name="文字方塊 31"/>
            <p:cNvSpPr txBox="1"/>
            <p:nvPr/>
          </p:nvSpPr>
          <p:spPr>
            <a:xfrm>
              <a:off x="7321597" y="874934"/>
              <a:ext cx="1781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 smtClean="0">
                  <a:solidFill>
                    <a:schemeClr val="tx2"/>
                  </a:solidFill>
                </a:rPr>
                <a:t>Dashboard</a:t>
              </a:r>
              <a:r>
                <a:rPr lang="zh-TW" altLang="en-US" sz="1200" b="1" dirty="0" smtClean="0">
                  <a:solidFill>
                    <a:schemeClr val="tx2"/>
                  </a:solidFill>
                </a:rPr>
                <a:t>功能表</a:t>
              </a:r>
              <a:r>
                <a:rPr lang="zh-TW" altLang="en-US" sz="1200" b="1" dirty="0">
                  <a:solidFill>
                    <a:schemeClr val="tx2"/>
                  </a:solidFill>
                </a:rPr>
                <a:t>位置</a:t>
              </a:r>
              <a:endParaRPr lang="en-US" altLang="zh-TW" sz="1200" b="1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36" name="五邊形 35"/>
          <p:cNvSpPr/>
          <p:nvPr/>
        </p:nvSpPr>
        <p:spPr>
          <a:xfrm>
            <a:off x="2681" y="546784"/>
            <a:ext cx="2520365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Dashboard</a:t>
            </a:r>
            <a:r>
              <a:rPr lang="zh-TW" altLang="en-US" b="1" dirty="0" smtClean="0">
                <a:solidFill>
                  <a:schemeClr val="tx2"/>
                </a:solidFill>
              </a:rPr>
              <a:t>功能表說明</a:t>
            </a:r>
            <a:r>
              <a:rPr lang="en-US" altLang="zh-TW" b="1" dirty="0" smtClean="0">
                <a:solidFill>
                  <a:schemeClr val="tx2"/>
                </a:solidFill>
              </a:rPr>
              <a:t>(1/2)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cxnSp>
        <p:nvCxnSpPr>
          <p:cNvPr id="35" name="直線接點 34"/>
          <p:cNvCxnSpPr/>
          <p:nvPr/>
        </p:nvCxnSpPr>
        <p:spPr>
          <a:xfrm flipV="1">
            <a:off x="2749381" y="895217"/>
            <a:ext cx="236806" cy="232354"/>
          </a:xfrm>
          <a:prstGeom prst="lin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930222" y="685264"/>
            <a:ext cx="311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TV-mode(</a:t>
            </a:r>
            <a:r>
              <a:rPr lang="zh-TW" altLang="en-US" sz="1200" dirty="0" smtClean="0">
                <a:solidFill>
                  <a:srgbClr val="002060"/>
                </a:solidFill>
              </a:rPr>
              <a:t>按一下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r>
              <a:rPr lang="zh-TW" altLang="en-US" sz="1200" dirty="0" smtClean="0">
                <a:solidFill>
                  <a:srgbClr val="002060"/>
                </a:solidFill>
              </a:rPr>
              <a:t>或</a:t>
            </a:r>
            <a:r>
              <a:rPr lang="en-US" altLang="zh-TW" sz="1200" dirty="0" smtClean="0">
                <a:solidFill>
                  <a:srgbClr val="002060"/>
                </a:solidFill>
              </a:rPr>
              <a:t>Kiosk mode(</a:t>
            </a:r>
            <a:r>
              <a:rPr lang="zh-TW" altLang="en-US" sz="1200" dirty="0" smtClean="0">
                <a:solidFill>
                  <a:srgbClr val="002060"/>
                </a:solidFill>
              </a:rPr>
              <a:t>按兩下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095" y="1215447"/>
            <a:ext cx="4083318" cy="3551434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382190" y="1811511"/>
            <a:ext cx="3076118" cy="201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Dashboard</a:t>
            </a:r>
            <a:r>
              <a:rPr lang="zh-TW" altLang="en-US" dirty="0" smtClean="0">
                <a:solidFill>
                  <a:srgbClr val="002060"/>
                </a:solidFill>
              </a:rPr>
              <a:t>設定包括：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solidFill>
                  <a:srgbClr val="002060"/>
                </a:solidFill>
              </a:rPr>
              <a:t>一般設定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solidFill>
                  <a:srgbClr val="002060"/>
                </a:solidFill>
              </a:rPr>
              <a:t>變數設定 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 smtClean="0">
                <a:solidFill>
                  <a:srgbClr val="002060"/>
                </a:solidFill>
              </a:rPr>
              <a:t>Dashboard</a:t>
            </a:r>
            <a:r>
              <a:rPr lang="zh-TW" altLang="en-US" b="1" dirty="0" smtClean="0">
                <a:solidFill>
                  <a:srgbClr val="002060"/>
                </a:solidFill>
              </a:rPr>
              <a:t>修改版本管理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 smtClean="0">
                <a:solidFill>
                  <a:srgbClr val="002060"/>
                </a:solidFill>
              </a:rPr>
              <a:t>Dashboard/Folder</a:t>
            </a:r>
            <a:r>
              <a:rPr lang="zh-TW" altLang="en-US" b="1" dirty="0" smtClean="0">
                <a:solidFill>
                  <a:srgbClr val="002060"/>
                </a:solidFill>
              </a:rPr>
              <a:t>權限管理</a:t>
            </a:r>
            <a:endParaRPr lang="en-US" altLang="zh-TW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b="1" dirty="0" smtClean="0">
                <a:solidFill>
                  <a:srgbClr val="002060"/>
                </a:solidFill>
              </a:rPr>
              <a:t>Dashboard JSON</a:t>
            </a:r>
            <a:r>
              <a:rPr lang="zh-TW" altLang="en-US" b="1" dirty="0" smtClean="0">
                <a:solidFill>
                  <a:srgbClr val="002060"/>
                </a:solidFill>
              </a:rPr>
              <a:t>語法</a:t>
            </a:r>
            <a:endParaRPr lang="en-US" altLang="zh-TW" b="1" dirty="0" smtClean="0">
              <a:solidFill>
                <a:srgbClr val="002060"/>
              </a:solidFill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0" y="1067004"/>
            <a:ext cx="3306231" cy="296886"/>
          </a:xfrm>
          <a:prstGeom prst="rect">
            <a:avLst/>
          </a:prstGeom>
        </p:spPr>
      </p:pic>
      <p:cxnSp>
        <p:nvCxnSpPr>
          <p:cNvPr id="34" name="直線接點 33"/>
          <p:cNvCxnSpPr/>
          <p:nvPr/>
        </p:nvCxnSpPr>
        <p:spPr>
          <a:xfrm>
            <a:off x="1641145" y="1237284"/>
            <a:ext cx="0" cy="40394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41145" y="1630573"/>
            <a:ext cx="2655950" cy="1172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806030" y="1203724"/>
            <a:ext cx="82395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FFFF00"/>
                </a:solidFill>
              </a:rPr>
              <a:t>一般設</a:t>
            </a:r>
            <a:r>
              <a:rPr lang="zh-TW" altLang="en-US" sz="1200" b="1" dirty="0">
                <a:solidFill>
                  <a:srgbClr val="FFFF00"/>
                </a:solidFill>
              </a:rPr>
              <a:t>定</a:t>
            </a:r>
            <a:endParaRPr lang="en-US" altLang="zh-TW" sz="1200" b="1" dirty="0" smtClean="0">
              <a:solidFill>
                <a:srgbClr val="FFFF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388149" y="1594339"/>
            <a:ext cx="1349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名稱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079812" y="1992923"/>
            <a:ext cx="1300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標籤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很常用，見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P. )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6194132" y="2325886"/>
            <a:ext cx="9207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所屬資料夾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pic>
        <p:nvPicPr>
          <p:cNvPr id="17" name="圖片 1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8" name="五邊形 17"/>
          <p:cNvSpPr/>
          <p:nvPr/>
        </p:nvSpPr>
        <p:spPr>
          <a:xfrm>
            <a:off x="2681" y="546784"/>
            <a:ext cx="2520365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Dashboard</a:t>
            </a:r>
            <a:r>
              <a:rPr lang="zh-TW" altLang="en-US" b="1" dirty="0" smtClean="0">
                <a:solidFill>
                  <a:schemeClr val="tx2"/>
                </a:solidFill>
              </a:rPr>
              <a:t>功能表說明</a:t>
            </a:r>
            <a:r>
              <a:rPr lang="en-US" altLang="zh-TW" b="1" dirty="0" smtClean="0">
                <a:solidFill>
                  <a:schemeClr val="tx2"/>
                </a:solidFill>
              </a:rPr>
              <a:t>(2/2)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54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846" t="16307" r="194" b="4117"/>
          <a:stretch/>
        </p:blipFill>
        <p:spPr>
          <a:xfrm>
            <a:off x="3006174" y="2227665"/>
            <a:ext cx="5973703" cy="2791950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304799" y="912928"/>
            <a:ext cx="4841632" cy="1135654"/>
            <a:chOff x="433753" y="957539"/>
            <a:chExt cx="4841632" cy="1135654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753" y="1003152"/>
              <a:ext cx="4841632" cy="1090041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1515384" y="957539"/>
              <a:ext cx="823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b="1" dirty="0">
                  <a:solidFill>
                    <a:srgbClr val="FFFF00"/>
                  </a:solidFill>
                </a:rPr>
                <a:t>變數</a:t>
              </a:r>
              <a:r>
                <a:rPr lang="zh-TW" altLang="en-US" sz="1200" b="1" dirty="0" smtClean="0">
                  <a:solidFill>
                    <a:srgbClr val="FFFF00"/>
                  </a:solidFill>
                </a:rPr>
                <a:t>設定</a:t>
              </a:r>
              <a:endParaRPr lang="en-US" altLang="zh-TW" sz="1200" b="1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305476" y="989430"/>
              <a:ext cx="823956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新增變數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229457" y="1718193"/>
              <a:ext cx="21286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變數名稱與語法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敘述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點選可修改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)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</p:grpSp>
      <p:cxnSp>
        <p:nvCxnSpPr>
          <p:cNvPr id="21" name="直線單箭頭接點 20"/>
          <p:cNvCxnSpPr/>
          <p:nvPr/>
        </p:nvCxnSpPr>
        <p:spPr>
          <a:xfrm>
            <a:off x="4032738" y="1665349"/>
            <a:ext cx="401760" cy="62999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914044" y="2429820"/>
            <a:ext cx="2510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變數名稱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(e.g. STATION_NAME)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4138246" y="2887457"/>
            <a:ext cx="5925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資料</a:t>
            </a:r>
            <a:r>
              <a:rPr lang="zh-TW" altLang="en-US" sz="1000" b="1" dirty="0">
                <a:solidFill>
                  <a:srgbClr val="FFFF00"/>
                </a:solidFill>
              </a:rPr>
              <a:t>庫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240096" y="3049039"/>
            <a:ext cx="916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query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語法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855308" y="4313959"/>
            <a:ext cx="24141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輸入語法後可於此看到查詢的結果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3253" y="2362500"/>
            <a:ext cx="2922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變數可將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  <a:r>
              <a:rPr lang="zh-TW" altLang="en-US" sz="1200" dirty="0" smtClean="0">
                <a:solidFill>
                  <a:srgbClr val="002060"/>
                </a:solidFill>
              </a:rPr>
              <a:t>中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類別資料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(tag)</a:t>
            </a:r>
            <a:r>
              <a:rPr lang="zh-TW" altLang="en-US" sz="1200" dirty="0" smtClean="0">
                <a:solidFill>
                  <a:srgbClr val="002060"/>
                </a:solidFill>
              </a:rPr>
              <a:t>做查詢篩選，並以此作為變數，應用於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dirty="0" smtClean="0">
                <a:solidFill>
                  <a:srgbClr val="002060"/>
                </a:solidFill>
              </a:rPr>
              <a:t>圖表中。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528847" y="3285830"/>
            <a:ext cx="348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800" b="1" dirty="0">
                <a:solidFill>
                  <a:srgbClr val="FFFF00"/>
                </a:solidFill>
              </a:rPr>
              <a:t>(e.g. SHOW TAG VALUES WITH KEY = 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“STATION_NAME”  </a:t>
            </a:r>
            <a:r>
              <a:rPr lang="en-US" altLang="zh-TW" sz="800" b="1" dirty="0">
                <a:solidFill>
                  <a:srgbClr val="FFFF00"/>
                </a:solidFill>
              </a:rPr>
              <a:t>WHERE MODEL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=‘CH7465E’ </a:t>
            </a:r>
            <a:r>
              <a:rPr lang="en-US" altLang="zh-TW" sz="800" b="1" dirty="0">
                <a:solidFill>
                  <a:srgbClr val="FFFF00"/>
                </a:solidFill>
              </a:rPr>
              <a:t>and STATION_TYPE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=‘WLAN’</a:t>
            </a:r>
            <a:r>
              <a:rPr lang="zh-TW" altLang="en-US" sz="8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800" b="1" dirty="0" smtClean="0">
                <a:solidFill>
                  <a:srgbClr val="FFFF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800" b="1" dirty="0" smtClean="0">
                <a:solidFill>
                  <a:srgbClr val="00B0F0"/>
                </a:solidFill>
              </a:rPr>
              <a:t>※</a:t>
            </a:r>
            <a:r>
              <a:rPr lang="zh-TW" altLang="en-US" sz="800" b="1" dirty="0" smtClean="0">
                <a:solidFill>
                  <a:srgbClr val="00B0F0"/>
                </a:solidFill>
              </a:rPr>
              <a:t> 變數表示</a:t>
            </a:r>
            <a:r>
              <a:rPr lang="en-US" altLang="zh-TW" sz="800" b="1" dirty="0" smtClean="0">
                <a:solidFill>
                  <a:srgbClr val="00B0F0"/>
                </a:solidFill>
              </a:rPr>
              <a:t>MODEL CH7465</a:t>
            </a:r>
            <a:r>
              <a:rPr lang="zh-TW" altLang="en-US" sz="800" b="1" dirty="0" smtClean="0">
                <a:solidFill>
                  <a:srgbClr val="00B0F0"/>
                </a:solidFill>
              </a:rPr>
              <a:t>中所有的</a:t>
            </a:r>
            <a:r>
              <a:rPr lang="en-US" altLang="zh-TW" sz="800" b="1" dirty="0" smtClean="0">
                <a:solidFill>
                  <a:srgbClr val="00B0F0"/>
                </a:solidFill>
              </a:rPr>
              <a:t>WLAN</a:t>
            </a:r>
            <a:r>
              <a:rPr lang="zh-TW" altLang="en-US" sz="800" b="1" dirty="0" smtClean="0">
                <a:solidFill>
                  <a:srgbClr val="00B0F0"/>
                </a:solidFill>
              </a:rPr>
              <a:t>站名</a:t>
            </a:r>
            <a:endParaRPr lang="en-US" altLang="zh-TW" sz="800" b="1" dirty="0" smtClean="0">
              <a:solidFill>
                <a:srgbClr val="00B0F0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6424246" y="3911211"/>
            <a:ext cx="73147" cy="40274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043706" y="3363681"/>
            <a:ext cx="402879" cy="118073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2959282" y="3438165"/>
            <a:ext cx="13300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複製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dashoboard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33" name="五邊形 32"/>
          <p:cNvSpPr/>
          <p:nvPr/>
        </p:nvSpPr>
        <p:spPr>
          <a:xfrm>
            <a:off x="2682" y="546784"/>
            <a:ext cx="1915640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變數設定</a:t>
            </a:r>
            <a:r>
              <a:rPr lang="en-US" altLang="zh-TW" b="1" dirty="0" smtClean="0">
                <a:solidFill>
                  <a:schemeClr val="tx2"/>
                </a:solidFill>
              </a:rPr>
              <a:t>&amp;</a:t>
            </a:r>
            <a:r>
              <a:rPr lang="zh-TW" altLang="en-US" b="1" dirty="0" smtClean="0">
                <a:solidFill>
                  <a:schemeClr val="tx2"/>
                </a:solidFill>
              </a:rPr>
              <a:t>應用</a:t>
            </a:r>
            <a:r>
              <a:rPr lang="en-US" altLang="zh-TW" b="1" dirty="0" smtClean="0">
                <a:solidFill>
                  <a:schemeClr val="tx2"/>
                </a:solidFill>
              </a:rPr>
              <a:t>(1/2)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5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myscript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 folder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4" name="圖片 7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33396" y="481618"/>
            <a:ext cx="74846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err="1" smtClean="0">
                <a:solidFill>
                  <a:srgbClr val="002060"/>
                </a:solidFill>
              </a:rPr>
              <a:t>myScript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資料夾主要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放置程式觸發腳本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，並利用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linux</a:t>
            </a:r>
            <a:r>
              <a:rPr lang="zh-TW" altLang="en-US" sz="1100" dirty="0" smtClean="0">
                <a:solidFill>
                  <a:srgbClr val="002060"/>
                </a:solidFill>
              </a:rPr>
              <a:t>系統之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crontab</a:t>
            </a:r>
            <a:r>
              <a:rPr lang="zh-TW" altLang="en-US" sz="1100" dirty="0" smtClean="0">
                <a:solidFill>
                  <a:srgbClr val="002060"/>
                </a:solidFill>
              </a:rPr>
              <a:t>進行觸發，分別介紹：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380468" y="1364245"/>
            <a:ext cx="2759185" cy="2411651"/>
            <a:chOff x="476383" y="1086087"/>
            <a:chExt cx="2759185" cy="2411651"/>
          </a:xfrm>
        </p:grpSpPr>
        <p:sp>
          <p:nvSpPr>
            <p:cNvPr id="57" name="矩形 56"/>
            <p:cNvSpPr/>
            <p:nvPr/>
          </p:nvSpPr>
          <p:spPr>
            <a:xfrm>
              <a:off x="476383" y="1086087"/>
              <a:ext cx="2759185" cy="2411651"/>
            </a:xfrm>
            <a:prstGeom prst="rect">
              <a:avLst/>
            </a:prstGeom>
            <a:solidFill>
              <a:srgbClr val="00B0F0">
                <a:alpha val="10196"/>
              </a:srgb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600"/>
                </a:lnSpc>
              </a:pPr>
              <a:endParaRPr lang="zh-TW" alt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633043" y="1182002"/>
              <a:ext cx="7811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err="1" smtClean="0">
                  <a:latin typeface="Verdana" panose="020B0604030504040204" pitchFamily="34" charset="0"/>
                  <a:ea typeface="Verdana" panose="020B0604030504040204" pitchFamily="34" charset="0"/>
                </a:rPr>
                <a:t>myScript</a:t>
              </a:r>
              <a:endParaRPr lang="zh-TW" altLang="en-US" sz="900" dirty="0">
                <a:latin typeface="Verdana" panose="020B0604030504040204" pitchFamily="34" charset="0"/>
              </a:endParaRPr>
            </a:p>
          </p:txBody>
        </p:sp>
        <p:pic>
          <p:nvPicPr>
            <p:cNvPr id="59" name="圖片 58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906" y="1171625"/>
              <a:ext cx="136811" cy="109592"/>
            </a:xfrm>
            <a:prstGeom prst="rect">
              <a:avLst/>
            </a:prstGeom>
          </p:spPr>
        </p:pic>
        <p:sp>
          <p:nvSpPr>
            <p:cNvPr id="60" name="文字方塊 59"/>
            <p:cNvSpPr txBox="1"/>
            <p:nvPr/>
          </p:nvSpPr>
          <p:spPr>
            <a:xfrm>
              <a:off x="1301457" y="1412834"/>
              <a:ext cx="1882957" cy="196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catch_data_from_ftp.sh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>
                  <a:latin typeface="Verdana" panose="020B0604030504040204" pitchFamily="34" charset="0"/>
                </a:rPr>
                <a:t>c</a:t>
              </a:r>
              <a:r>
                <a:rPr lang="en-US" altLang="zh-TW" sz="900" dirty="0" smtClean="0">
                  <a:latin typeface="Verdana" panose="020B0604030504040204" pitchFamily="34" charset="0"/>
                </a:rPr>
                <a:t>heck_data_not_insert.sh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mac.sh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cpk.sh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cpk_rawdata.sh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cycletime.sh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fpy.sh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fpy_week_month.sh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900" dirty="0" smtClean="0">
                  <a:latin typeface="Verdana" panose="020B0604030504040204" pitchFamily="34" charset="0"/>
                </a:rPr>
                <a:t>production.sh</a:t>
              </a:r>
            </a:p>
          </p:txBody>
        </p:sp>
        <p:sp>
          <p:nvSpPr>
            <p:cNvPr id="3" name="左大括弧 2"/>
            <p:cNvSpPr/>
            <p:nvPr/>
          </p:nvSpPr>
          <p:spPr>
            <a:xfrm>
              <a:off x="1150993" y="1553008"/>
              <a:ext cx="150464" cy="16689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肘形接點 60"/>
            <p:cNvCxnSpPr>
              <a:stCxn id="58" idx="2"/>
              <a:endCxn id="3" idx="1"/>
            </p:cNvCxnSpPr>
            <p:nvPr/>
          </p:nvCxnSpPr>
          <p:spPr>
            <a:xfrm rot="16200000" flipH="1">
              <a:off x="599992" y="1836477"/>
              <a:ext cx="974644" cy="12735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圓角矩形 64"/>
          <p:cNvSpPr/>
          <p:nvPr/>
        </p:nvSpPr>
        <p:spPr>
          <a:xfrm>
            <a:off x="151333" y="1024232"/>
            <a:ext cx="954900" cy="22677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solidFill>
                  <a:srgbClr val="00B0F0"/>
                </a:solidFill>
              </a:rPr>
              <a:t>File List</a:t>
            </a:r>
            <a:endParaRPr lang="zh-TW" altLang="en-US" sz="1000" b="1" dirty="0">
              <a:solidFill>
                <a:srgbClr val="00B0F0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3712756" y="1024232"/>
            <a:ext cx="954900" cy="226774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err="1" smtClean="0">
                <a:solidFill>
                  <a:srgbClr val="00B0F0"/>
                </a:solidFill>
              </a:rPr>
              <a:t>Crontab</a:t>
            </a:r>
            <a:endParaRPr lang="zh-TW" altLang="en-US" sz="1000" b="1" dirty="0">
              <a:solidFill>
                <a:srgbClr val="00B0F0"/>
              </a:solidFill>
            </a:endParaRP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958" y="933583"/>
            <a:ext cx="346166" cy="373114"/>
          </a:xfrm>
          <a:prstGeom prst="rect">
            <a:avLst/>
          </a:prstGeom>
        </p:spPr>
      </p:pic>
      <p:sp>
        <p:nvSpPr>
          <p:cNvPr id="73" name="文字方塊 72"/>
          <p:cNvSpPr txBox="1"/>
          <p:nvPr/>
        </p:nvSpPr>
        <p:spPr>
          <a:xfrm>
            <a:off x="3686903" y="1322750"/>
            <a:ext cx="3705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002060"/>
                </a:solidFill>
              </a:rPr>
              <a:t>1.</a:t>
            </a:r>
            <a:r>
              <a:rPr lang="zh-TW" altLang="en-US" sz="1100" dirty="0" smtClean="0">
                <a:solidFill>
                  <a:srgbClr val="002060"/>
                </a:solidFill>
              </a:rPr>
              <a:t> 於</a:t>
            </a:r>
            <a:r>
              <a:rPr lang="en-US" altLang="zh-TW" sz="1100" dirty="0" smtClean="0">
                <a:solidFill>
                  <a:srgbClr val="002060"/>
                </a:solidFill>
              </a:rPr>
              <a:t>Command line</a:t>
            </a:r>
            <a:r>
              <a:rPr lang="zh-TW" altLang="en-US" sz="1100" dirty="0" smtClean="0">
                <a:solidFill>
                  <a:srgbClr val="002060"/>
                </a:solidFill>
              </a:rPr>
              <a:t>輸入指令進入排程腳本：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3686903" y="1596305"/>
            <a:ext cx="19401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rgbClr val="002060"/>
                </a:solidFill>
              </a:rPr>
              <a:t>2</a:t>
            </a:r>
            <a:r>
              <a:rPr lang="en-US" altLang="zh-TW" sz="1100" dirty="0" smtClean="0">
                <a:solidFill>
                  <a:srgbClr val="002060"/>
                </a:solidFill>
              </a:rPr>
              <a:t>. </a:t>
            </a:r>
            <a:r>
              <a:rPr lang="zh-TW" altLang="en-US" sz="1100" dirty="0" smtClean="0">
                <a:solidFill>
                  <a:srgbClr val="002060"/>
                </a:solidFill>
              </a:rPr>
              <a:t>排程格式如下：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667656" y="1006814"/>
            <a:ext cx="24748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002060"/>
                </a:solidFill>
              </a:rPr>
              <a:t>Linux</a:t>
            </a:r>
            <a:r>
              <a:rPr lang="zh-TW" altLang="en-US" sz="1100" dirty="0" smtClean="0">
                <a:solidFill>
                  <a:srgbClr val="002060"/>
                </a:solidFill>
              </a:rPr>
              <a:t>內建工作排程，負責觸發腳本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77" name="圓角矩形 76"/>
          <p:cNvSpPr/>
          <p:nvPr/>
        </p:nvSpPr>
        <p:spPr>
          <a:xfrm>
            <a:off x="6539878" y="1286379"/>
            <a:ext cx="1022845" cy="2966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err="1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crontab</a:t>
            </a:r>
            <a:r>
              <a:rPr lang="en-US" altLang="zh-TW" sz="11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-e</a:t>
            </a:r>
            <a:endParaRPr lang="en-US" altLang="zh-TW" sz="11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4" name="圓角矩形 83"/>
          <p:cNvSpPr/>
          <p:nvPr/>
        </p:nvSpPr>
        <p:spPr>
          <a:xfrm>
            <a:off x="3975722" y="1857833"/>
            <a:ext cx="4266667" cy="325353"/>
          </a:xfrm>
          <a:prstGeom prst="roundRect">
            <a:avLst>
              <a:gd name="adj" fmla="val 168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Minute(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分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Hour(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時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Dom(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日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 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Mon(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月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Dow(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星期幾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Command(</a:t>
            </a:r>
            <a:r>
              <a:rPr lang="zh-TW" altLang="en-US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指令</a:t>
            </a:r>
            <a:r>
              <a:rPr lang="en-US" altLang="zh-TW" sz="900" dirty="0" smtClean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en-US" altLang="zh-TW" sz="900" dirty="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601708" y="2552930"/>
            <a:ext cx="5318325" cy="2269111"/>
            <a:chOff x="3569958" y="2337030"/>
            <a:chExt cx="5318325" cy="226911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/>
            <a:srcRect l="-1" r="19283" b="16290"/>
            <a:stretch/>
          </p:blipFill>
          <p:spPr>
            <a:xfrm>
              <a:off x="3571275" y="2337030"/>
              <a:ext cx="5317008" cy="2269111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3569958" y="2651825"/>
              <a:ext cx="3135642" cy="137468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6674362" y="2603910"/>
              <a:ext cx="14864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可先定義目標位置作為變數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6783949" y="3325188"/>
              <a:ext cx="1688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表示每小時的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11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分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trigger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一次</a:t>
              </a:r>
              <a:endParaRPr lang="en-US" altLang="zh-TW" sz="800" dirty="0" smtClean="0">
                <a:solidFill>
                  <a:srgbClr val="FFFF00"/>
                </a:solidFill>
              </a:endParaRPr>
            </a:p>
          </p:txBody>
        </p:sp>
        <p:cxnSp>
          <p:nvCxnSpPr>
            <p:cNvPr id="108" name="直線單箭頭接點 107"/>
            <p:cNvCxnSpPr/>
            <p:nvPr/>
          </p:nvCxnSpPr>
          <p:spPr>
            <a:xfrm flipV="1">
              <a:off x="6459685" y="3437669"/>
              <a:ext cx="376742" cy="4164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6"/>
          <a:srcRect l="-2" t="39303" r="56220" b="56915"/>
          <a:stretch/>
        </p:blipFill>
        <p:spPr>
          <a:xfrm>
            <a:off x="3975722" y="2273300"/>
            <a:ext cx="4463428" cy="1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212207" y="868680"/>
            <a:ext cx="873250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002060"/>
                </a:solidFill>
              </a:rPr>
              <a:t>變數</a:t>
            </a:r>
            <a:r>
              <a:rPr lang="en-US" altLang="zh-TW" b="1" dirty="0" smtClean="0">
                <a:solidFill>
                  <a:srgbClr val="002060"/>
                </a:solidFill>
              </a:rPr>
              <a:t>$STATION_NAME</a:t>
            </a:r>
            <a:r>
              <a:rPr lang="zh-TW" altLang="en-US" b="1" dirty="0" smtClean="0">
                <a:solidFill>
                  <a:srgbClr val="002060"/>
                </a:solidFill>
              </a:rPr>
              <a:t>建立後，如何於</a:t>
            </a:r>
            <a:r>
              <a:rPr lang="en-US" altLang="zh-TW" b="1" dirty="0" smtClean="0">
                <a:solidFill>
                  <a:srgbClr val="002060"/>
                </a:solidFill>
              </a:rPr>
              <a:t>Dashboard</a:t>
            </a:r>
            <a:r>
              <a:rPr lang="zh-TW" altLang="en-US" b="1" dirty="0" smtClean="0">
                <a:solidFill>
                  <a:srgbClr val="002060"/>
                </a:solidFill>
              </a:rPr>
              <a:t>應用</a:t>
            </a:r>
            <a:r>
              <a:rPr lang="en-US" altLang="zh-TW" b="1" dirty="0" smtClean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411450" y="1169369"/>
            <a:ext cx="17338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0000FF"/>
                </a:solidFill>
              </a:rPr>
              <a:t>1. Dashboard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上方出現選單可以選擇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09" y="1823494"/>
            <a:ext cx="1634688" cy="831292"/>
          </a:xfrm>
          <a:prstGeom prst="rect">
            <a:avLst/>
          </a:prstGeom>
        </p:spPr>
      </p:pic>
      <p:grpSp>
        <p:nvGrpSpPr>
          <p:cNvPr id="34" name="群組 33"/>
          <p:cNvGrpSpPr/>
          <p:nvPr/>
        </p:nvGrpSpPr>
        <p:grpSpPr>
          <a:xfrm>
            <a:off x="827644" y="1723367"/>
            <a:ext cx="901485" cy="1266092"/>
            <a:chOff x="827644" y="1723367"/>
            <a:chExt cx="901485" cy="1266092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206" t="14250" r="47901" b="47749"/>
            <a:stretch/>
          </p:blipFill>
          <p:spPr>
            <a:xfrm>
              <a:off x="827644" y="1723367"/>
              <a:ext cx="901485" cy="1266092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874936" y="1734170"/>
              <a:ext cx="627493" cy="178649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2275991" y="1169369"/>
            <a:ext cx="13229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>
                <a:solidFill>
                  <a:srgbClr val="0000FF"/>
                </a:solidFill>
              </a:rPr>
              <a:t>2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. 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建立一個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Panel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，並完成變數設定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3854547" y="1310125"/>
            <a:ext cx="5125330" cy="840572"/>
            <a:chOff x="3854547" y="1814214"/>
            <a:chExt cx="5125330" cy="840572"/>
          </a:xfrm>
        </p:grpSpPr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547" y="1814214"/>
              <a:ext cx="5125330" cy="840572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8248752" y="2144478"/>
              <a:ext cx="627493" cy="164968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5308208" y="1310125"/>
            <a:ext cx="3636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在語句中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STATION_NAME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填入變數值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$STATION_NAME</a:t>
            </a:r>
          </a:p>
        </p:txBody>
      </p:sp>
      <p:grpSp>
        <p:nvGrpSpPr>
          <p:cNvPr id="43" name="群組 42"/>
          <p:cNvGrpSpPr/>
          <p:nvPr/>
        </p:nvGrpSpPr>
        <p:grpSpPr>
          <a:xfrm>
            <a:off x="3838530" y="2216590"/>
            <a:ext cx="5125330" cy="1183464"/>
            <a:chOff x="3838530" y="2216590"/>
            <a:chExt cx="5125330" cy="1183464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8756"/>
            <a:stretch/>
          </p:blipFill>
          <p:spPr>
            <a:xfrm>
              <a:off x="3838530" y="2216590"/>
              <a:ext cx="5125330" cy="1161476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4438752" y="2320327"/>
              <a:ext cx="627493" cy="164968"/>
            </a:xfrm>
            <a:prstGeom prst="rect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039790" y="2356413"/>
              <a:ext cx="25802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主標題填入變數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$STATION_NAME</a:t>
              </a: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656819" y="2846056"/>
              <a:ext cx="32194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選擇重複的變數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STATION_NAME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，並設定在水平方向最多重複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6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個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Panel(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超過的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panel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往下一行，以此類推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)</a:t>
              </a:r>
            </a:p>
          </p:txBody>
        </p:sp>
      </p:grpSp>
      <p:pic>
        <p:nvPicPr>
          <p:cNvPr id="48" name="圖片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602" y="3812082"/>
            <a:ext cx="6018300" cy="1076683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406134" y="3468594"/>
            <a:ext cx="4902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0000FF"/>
                </a:solidFill>
              </a:rPr>
              <a:t>3.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例如當變數包含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9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站時，可呈現如下圖式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pic>
        <p:nvPicPr>
          <p:cNvPr id="25" name="圖片 2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7" name="五邊形 26"/>
          <p:cNvSpPr/>
          <p:nvPr/>
        </p:nvSpPr>
        <p:spPr>
          <a:xfrm>
            <a:off x="2682" y="546784"/>
            <a:ext cx="1915640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變數設定</a:t>
            </a:r>
            <a:r>
              <a:rPr lang="en-US" altLang="zh-TW" b="1" dirty="0" smtClean="0">
                <a:solidFill>
                  <a:schemeClr val="tx2"/>
                </a:solidFill>
              </a:rPr>
              <a:t>&amp;</a:t>
            </a:r>
            <a:r>
              <a:rPr lang="zh-TW" altLang="en-US" b="1" dirty="0" smtClean="0">
                <a:solidFill>
                  <a:schemeClr val="tx2"/>
                </a:solidFill>
              </a:rPr>
              <a:t>應用</a:t>
            </a:r>
            <a:r>
              <a:rPr lang="en-US" altLang="zh-TW" b="1" dirty="0" smtClean="0">
                <a:solidFill>
                  <a:schemeClr val="tx2"/>
                </a:solidFill>
              </a:rPr>
              <a:t>(2/2)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69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0" name="五邊形 49"/>
          <p:cNvSpPr/>
          <p:nvPr/>
        </p:nvSpPr>
        <p:spPr>
          <a:xfrm>
            <a:off x="2682" y="546784"/>
            <a:ext cx="2248149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Dashboard</a:t>
            </a:r>
            <a:r>
              <a:rPr lang="zh-TW" altLang="en-US" b="1" dirty="0" smtClean="0">
                <a:solidFill>
                  <a:schemeClr val="tx2"/>
                </a:solidFill>
              </a:rPr>
              <a:t>使用者</a:t>
            </a:r>
            <a:r>
              <a:rPr lang="zh-TW" altLang="en-US" b="1" dirty="0">
                <a:solidFill>
                  <a:schemeClr val="tx2"/>
                </a:solidFill>
              </a:rPr>
              <a:t>權限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420006" y="966219"/>
            <a:ext cx="827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提供了使用者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zh-TW" altLang="en-US" sz="1200" dirty="0" smtClean="0">
                <a:solidFill>
                  <a:srgbClr val="002060"/>
                </a:solidFill>
              </a:rPr>
              <a:t>群組有</a:t>
            </a:r>
            <a:r>
              <a:rPr lang="en-US" altLang="zh-TW" sz="1200" dirty="0" smtClean="0">
                <a:solidFill>
                  <a:srgbClr val="002060"/>
                </a:solidFill>
              </a:rPr>
              <a:t>Admin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en-US" altLang="zh-TW" sz="1200" dirty="0" smtClean="0">
                <a:solidFill>
                  <a:srgbClr val="002060"/>
                </a:solidFill>
              </a:rPr>
              <a:t>Editor</a:t>
            </a:r>
            <a:r>
              <a:rPr lang="zh-TW" altLang="en-US" sz="1200" dirty="0" smtClean="0">
                <a:solidFill>
                  <a:srgbClr val="002060"/>
                </a:solidFill>
              </a:rPr>
              <a:t>、</a:t>
            </a:r>
            <a:r>
              <a:rPr lang="en-US" altLang="zh-TW" sz="1200" dirty="0" smtClean="0">
                <a:solidFill>
                  <a:srgbClr val="002060"/>
                </a:solidFill>
              </a:rPr>
              <a:t>Viewer</a:t>
            </a:r>
            <a:r>
              <a:rPr lang="zh-TW" altLang="en-US" sz="1200" dirty="0" smtClean="0">
                <a:solidFill>
                  <a:srgbClr val="002060"/>
                </a:solidFill>
              </a:rPr>
              <a:t>三種權限。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rgbClr val="002060"/>
                </a:solidFill>
              </a:rPr>
              <a:t>Admin</a:t>
            </a:r>
            <a:r>
              <a:rPr lang="zh-TW" altLang="en-US" sz="1200" dirty="0" smtClean="0">
                <a:solidFill>
                  <a:srgbClr val="002060"/>
                </a:solidFill>
              </a:rPr>
              <a:t>為最高權限，除了編輯外，使用者新增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zh-TW" altLang="en-US" sz="1200" dirty="0" smtClean="0">
                <a:solidFill>
                  <a:srgbClr val="002060"/>
                </a:solidFill>
              </a:rPr>
              <a:t>刪除</a:t>
            </a:r>
            <a:r>
              <a:rPr lang="en-US" altLang="zh-TW" sz="1200" dirty="0" smtClean="0">
                <a:solidFill>
                  <a:srgbClr val="002060"/>
                </a:solidFill>
              </a:rPr>
              <a:t>/</a:t>
            </a:r>
            <a:r>
              <a:rPr lang="zh-TW" altLang="en-US" sz="1200" dirty="0" smtClean="0">
                <a:solidFill>
                  <a:srgbClr val="002060"/>
                </a:solidFill>
              </a:rPr>
              <a:t>變更權限、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使用權限皆可使用。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rgbClr val="002060"/>
                </a:solidFill>
              </a:rPr>
              <a:t>Editor</a:t>
            </a:r>
            <a:r>
              <a:rPr lang="zh-TW" altLang="en-US" sz="1200" dirty="0" smtClean="0">
                <a:solidFill>
                  <a:srgbClr val="002060"/>
                </a:solidFill>
              </a:rPr>
              <a:t>僅可使用編輯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權限。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 smtClean="0">
                <a:solidFill>
                  <a:srgbClr val="002060"/>
                </a:solidFill>
              </a:rPr>
              <a:t>Viewer</a:t>
            </a:r>
            <a:r>
              <a:rPr lang="zh-TW" altLang="en-US" sz="1200" dirty="0" smtClean="0">
                <a:solidFill>
                  <a:srgbClr val="002060"/>
                </a:solidFill>
              </a:rPr>
              <a:t>僅可觀看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，無編輯、系統管理等權限</a:t>
            </a:r>
            <a:r>
              <a:rPr lang="zh-TW" altLang="en-US" sz="1200" dirty="0">
                <a:solidFill>
                  <a:srgbClr val="002060"/>
                </a:solidFill>
              </a:rPr>
              <a:t>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20006" y="2264087"/>
            <a:ext cx="2569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權限管理：設定可以觀看此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的所有使用者或群組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974" y="2287794"/>
            <a:ext cx="5287108" cy="1089905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420005" y="3694299"/>
            <a:ext cx="2569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smtClean="0">
                <a:solidFill>
                  <a:srgbClr val="002060"/>
                </a:solidFill>
              </a:rPr>
              <a:t>Folder</a:t>
            </a:r>
            <a:r>
              <a:rPr lang="zh-TW" altLang="en-US" sz="1200" dirty="0" smtClean="0">
                <a:solidFill>
                  <a:srgbClr val="002060"/>
                </a:solidFill>
              </a:rPr>
              <a:t>權限管理：設定可以觀看此</a:t>
            </a:r>
            <a:r>
              <a:rPr lang="en-US" altLang="zh-TW" sz="1200" dirty="0" smtClean="0">
                <a:solidFill>
                  <a:srgbClr val="002060"/>
                </a:solidFill>
              </a:rPr>
              <a:t>Folder</a:t>
            </a:r>
            <a:r>
              <a:rPr lang="zh-TW" altLang="en-US" sz="1200" dirty="0" smtClean="0">
                <a:solidFill>
                  <a:srgbClr val="002060"/>
                </a:solidFill>
              </a:rPr>
              <a:t>下所有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的所有使用者或群組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74" y="3694299"/>
            <a:ext cx="4088057" cy="1100797"/>
          </a:xfrm>
          <a:prstGeom prst="rect">
            <a:avLst/>
          </a:prstGeom>
        </p:spPr>
      </p:pic>
      <p:pic>
        <p:nvPicPr>
          <p:cNvPr id="12" name="圖片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功能表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0" name="五邊形 49"/>
          <p:cNvSpPr/>
          <p:nvPr/>
        </p:nvSpPr>
        <p:spPr>
          <a:xfrm>
            <a:off x="2682" y="546784"/>
            <a:ext cx="1448848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JSON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Model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718" y="1078522"/>
            <a:ext cx="6048483" cy="349347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26929" y="1078522"/>
            <a:ext cx="2452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每個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都有自己的</a:t>
            </a:r>
            <a:r>
              <a:rPr lang="en-US" altLang="zh-TW" sz="1200" dirty="0" smtClean="0">
                <a:solidFill>
                  <a:srgbClr val="002060"/>
                </a:solidFill>
              </a:rPr>
              <a:t>JSON</a:t>
            </a:r>
            <a:r>
              <a:rPr lang="zh-TW" altLang="en-US" sz="1200" dirty="0" smtClean="0">
                <a:solidFill>
                  <a:srgbClr val="002060"/>
                </a:solidFill>
              </a:rPr>
              <a:t>格式，包含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layout</a:t>
            </a:r>
            <a:r>
              <a:rPr lang="zh-TW" altLang="en-US" sz="1200" dirty="0" smtClean="0">
                <a:solidFill>
                  <a:srgbClr val="002060"/>
                </a:solidFill>
              </a:rPr>
              <a:t>配置與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dirty="0" smtClean="0">
                <a:solidFill>
                  <a:srgbClr val="002060"/>
                </a:solidFill>
              </a:rPr>
              <a:t>長度、寬度、座標等</a:t>
            </a:r>
            <a:r>
              <a:rPr lang="zh-TW" altLang="en-US" sz="1200" dirty="0" smtClean="0">
                <a:solidFill>
                  <a:srgbClr val="002060"/>
                </a:solidFill>
              </a:rPr>
              <a:t>。</a:t>
            </a:r>
            <a:endParaRPr lang="en-US" altLang="zh-TW" sz="1200" dirty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建議非必要時不要修改</a:t>
            </a:r>
            <a:r>
              <a:rPr lang="en-US" altLang="zh-TW" sz="1200" dirty="0" smtClean="0">
                <a:solidFill>
                  <a:srgbClr val="002060"/>
                </a:solidFill>
              </a:rPr>
              <a:t>JSON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Model</a:t>
            </a:r>
            <a:r>
              <a:rPr lang="zh-TW" altLang="en-US" sz="1200" dirty="0" smtClean="0">
                <a:solidFill>
                  <a:srgbClr val="002060"/>
                </a:solidFill>
              </a:rPr>
              <a:t>，避免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出錯；或需要修改時可先複製</a:t>
            </a:r>
            <a:r>
              <a:rPr lang="en-US" altLang="zh-TW" sz="1200" dirty="0" smtClean="0">
                <a:solidFill>
                  <a:srgbClr val="002060"/>
                </a:solidFill>
              </a:rPr>
              <a:t>JSON</a:t>
            </a:r>
            <a:r>
              <a:rPr lang="zh-TW" altLang="en-US" sz="1200" dirty="0" smtClean="0">
                <a:solidFill>
                  <a:srgbClr val="002060"/>
                </a:solidFill>
              </a:rPr>
              <a:t>至其他地方進行修改。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pic>
        <p:nvPicPr>
          <p:cNvPr id="9" name="圖片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4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8" y="1042987"/>
            <a:ext cx="1897682" cy="976313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2118964" y="1038462"/>
            <a:ext cx="2119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2060"/>
                </a:solidFill>
              </a:rPr>
              <a:t>在每個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上方有下拉式選單，選擇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Edit(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或快捷鍵</a:t>
            </a:r>
            <a:r>
              <a:rPr lang="en-US" altLang="zh-TW" sz="1200" b="1" dirty="0" smtClean="0">
                <a:solidFill>
                  <a:srgbClr val="002060"/>
                </a:solidFill>
              </a:rPr>
              <a:t>e)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可以進入編輯畫面。</a:t>
            </a:r>
            <a:endParaRPr lang="en-US" altLang="zh-TW" sz="1200" b="1" dirty="0" smtClean="0">
              <a:solidFill>
                <a:srgbClr val="002060"/>
              </a:solidFill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515"/>
          <a:stretch/>
        </p:blipFill>
        <p:spPr>
          <a:xfrm>
            <a:off x="402433" y="2685098"/>
            <a:ext cx="7843836" cy="1747838"/>
          </a:xfrm>
          <a:prstGeom prst="rect">
            <a:avLst/>
          </a:prstGeom>
        </p:spPr>
      </p:pic>
      <p:sp>
        <p:nvSpPr>
          <p:cNvPr id="34" name="向右箭號 33"/>
          <p:cNvSpPr/>
          <p:nvPr/>
        </p:nvSpPr>
        <p:spPr>
          <a:xfrm>
            <a:off x="4209253" y="1397821"/>
            <a:ext cx="276225" cy="50304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4554487" y="1049177"/>
            <a:ext cx="2243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2060"/>
                </a:solidFill>
              </a:rPr>
              <a:t>編輯畫面主要分成三部分</a:t>
            </a:r>
            <a:r>
              <a:rPr lang="zh-TW" altLang="en-US" sz="1200" b="1" dirty="0">
                <a:solidFill>
                  <a:srgbClr val="002060"/>
                </a:solidFill>
              </a:rPr>
              <a:t>：</a:t>
            </a:r>
            <a:endParaRPr lang="en-US" altLang="zh-TW" sz="1200" b="1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 smtClean="0">
                <a:solidFill>
                  <a:srgbClr val="0000FF"/>
                </a:solidFill>
              </a:rPr>
              <a:t>查詢</a:t>
            </a:r>
            <a:endParaRPr lang="en-US" altLang="zh-TW" sz="1200" b="1" dirty="0" smtClean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 smtClean="0">
                <a:solidFill>
                  <a:srgbClr val="0000FF"/>
                </a:solidFill>
              </a:rPr>
              <a:t>視覺化</a:t>
            </a:r>
            <a:endParaRPr lang="en-US" altLang="zh-TW" sz="1200" b="1" dirty="0" smtClean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b="1" dirty="0" smtClean="0">
                <a:solidFill>
                  <a:srgbClr val="0000FF"/>
                </a:solidFill>
              </a:rPr>
              <a:t>panel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設定</a:t>
            </a:r>
            <a:endParaRPr lang="en-US" altLang="zh-TW" sz="1200" b="1" dirty="0" smtClean="0">
              <a:solidFill>
                <a:srgbClr val="0000FF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46211" y="2315766"/>
            <a:ext cx="11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00FF"/>
                </a:solidFill>
              </a:rPr>
              <a:t>1. 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查詢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(Query)</a:t>
            </a:r>
          </a:p>
        </p:txBody>
      </p:sp>
      <p:sp>
        <p:nvSpPr>
          <p:cNvPr id="37" name="矩形 36"/>
          <p:cNvSpPr/>
          <p:nvPr/>
        </p:nvSpPr>
        <p:spPr>
          <a:xfrm>
            <a:off x="767553" y="2727358"/>
            <a:ext cx="1185072" cy="158717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767552" y="3032158"/>
            <a:ext cx="7404897" cy="949292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1952624" y="2644418"/>
            <a:ext cx="4486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選擇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database(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需先於</a:t>
            </a:r>
            <a:r>
              <a:rPr lang="en-US" altLang="zh-TW" sz="1000" b="1" dirty="0">
                <a:solidFill>
                  <a:srgbClr val="FFFF00"/>
                </a:solidFill>
              </a:rPr>
              <a:t>D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ata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Source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建立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與資料庫的連結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。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547940" y="3008263"/>
            <a:ext cx="4486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SQL-like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語法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可使用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grafana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內建格式填入或手動輸入語法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。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67553" y="4044210"/>
            <a:ext cx="3194848" cy="284300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3962401" y="4015434"/>
            <a:ext cx="4486275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>
                <a:solidFill>
                  <a:srgbClr val="FFFF00"/>
                </a:solidFill>
              </a:rPr>
              <a:t>鎖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定此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panel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的時間區間，不受到整個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時間區段影響。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51" name="五邊形 50"/>
          <p:cNvSpPr/>
          <p:nvPr/>
        </p:nvSpPr>
        <p:spPr>
          <a:xfrm>
            <a:off x="2682" y="546784"/>
            <a:ext cx="2459162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Panel</a:t>
            </a:r>
            <a:r>
              <a:rPr lang="zh-TW" altLang="en-US" b="1" dirty="0" smtClean="0">
                <a:solidFill>
                  <a:schemeClr val="tx2"/>
                </a:solidFill>
              </a:rPr>
              <a:t>編輯</a:t>
            </a:r>
            <a:r>
              <a:rPr lang="en-US" altLang="zh-TW" b="1" dirty="0" smtClean="0">
                <a:solidFill>
                  <a:schemeClr val="tx2"/>
                </a:solidFill>
              </a:rPr>
              <a:t>- </a:t>
            </a:r>
            <a:r>
              <a:rPr lang="en-US" altLang="zh-TW" b="1" dirty="0" err="1" smtClean="0">
                <a:solidFill>
                  <a:schemeClr val="tx2"/>
                </a:solidFill>
              </a:rPr>
              <a:t>influxQL</a:t>
            </a:r>
            <a:r>
              <a:rPr lang="zh-TW" altLang="en-US" b="1" dirty="0" smtClean="0">
                <a:solidFill>
                  <a:schemeClr val="tx2"/>
                </a:solidFill>
              </a:rPr>
              <a:t>查詢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6823399" y="784317"/>
            <a:ext cx="2326993" cy="1128349"/>
            <a:chOff x="6740273" y="829075"/>
            <a:chExt cx="2326993" cy="1128349"/>
          </a:xfrm>
        </p:grpSpPr>
        <p:grpSp>
          <p:nvGrpSpPr>
            <p:cNvPr id="20" name="群組 19"/>
            <p:cNvGrpSpPr/>
            <p:nvPr/>
          </p:nvGrpSpPr>
          <p:grpSpPr>
            <a:xfrm>
              <a:off x="6752491" y="829075"/>
              <a:ext cx="2314775" cy="1128349"/>
              <a:chOff x="6829224" y="765130"/>
              <a:chExt cx="2314775" cy="1128349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772" t="9116" r="103" b="4678"/>
              <a:stretch/>
            </p:blipFill>
            <p:spPr>
              <a:xfrm>
                <a:off x="6829224" y="765130"/>
                <a:ext cx="2314775" cy="1128349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6937935" y="893513"/>
                <a:ext cx="2206064" cy="999966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1" name="文字方塊 20"/>
            <p:cNvSpPr txBox="1"/>
            <p:nvPr/>
          </p:nvSpPr>
          <p:spPr>
            <a:xfrm>
              <a:off x="6740273" y="1667206"/>
              <a:ext cx="14420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 smtClean="0">
                  <a:solidFill>
                    <a:schemeClr val="tx2"/>
                  </a:solidFill>
                </a:rPr>
                <a:t>Dashboard</a:t>
              </a:r>
              <a:r>
                <a:rPr lang="zh-TW" altLang="en-US" sz="1200" b="1" dirty="0">
                  <a:solidFill>
                    <a:schemeClr val="tx2"/>
                  </a:solidFill>
                </a:rPr>
                <a:t>編輯</a:t>
              </a:r>
              <a:endParaRPr lang="en-US" altLang="zh-TW" sz="1200" b="1" dirty="0" smtClean="0">
                <a:solidFill>
                  <a:schemeClr val="tx2"/>
                </a:solidFill>
              </a:endParaRPr>
            </a:p>
          </p:txBody>
        </p:sp>
      </p:grpSp>
      <p:pic>
        <p:nvPicPr>
          <p:cNvPr id="24" name="圖片 2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794" y="1383742"/>
            <a:ext cx="276961" cy="812418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5166680" y="1501025"/>
            <a:ext cx="707598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5313750" y="1773735"/>
            <a:ext cx="560528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594014" y="2051270"/>
            <a:ext cx="283568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8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393" r="26463"/>
          <a:stretch/>
        </p:blipFill>
        <p:spPr>
          <a:xfrm>
            <a:off x="446882" y="1262317"/>
            <a:ext cx="4896644" cy="12576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80" y="2913611"/>
            <a:ext cx="6658769" cy="2030589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446879" y="912749"/>
            <a:ext cx="20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00FF"/>
                </a:solidFill>
              </a:rPr>
              <a:t>2. 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視覺化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(Visualization)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446878" y="2544279"/>
            <a:ext cx="20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00FF"/>
                </a:solidFill>
              </a:rPr>
              <a:t>3. Panel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設定</a:t>
            </a:r>
            <a:endParaRPr lang="en-US" altLang="zh-TW" sz="1200" b="1" dirty="0" smtClean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67553" y="1316065"/>
            <a:ext cx="1185072" cy="158717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621" y="983903"/>
            <a:ext cx="2744792" cy="981758"/>
          </a:xfrm>
          <a:prstGeom prst="rect">
            <a:avLst/>
          </a:prstGeom>
        </p:spPr>
      </p:pic>
      <p:cxnSp>
        <p:nvCxnSpPr>
          <p:cNvPr id="24" name="直線單箭頭接點 23"/>
          <p:cNvCxnSpPr/>
          <p:nvPr/>
        </p:nvCxnSpPr>
        <p:spPr>
          <a:xfrm>
            <a:off x="1952625" y="1385898"/>
            <a:ext cx="3686175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文字方塊 24"/>
          <p:cNvSpPr txBox="1"/>
          <p:nvPr/>
        </p:nvSpPr>
        <p:spPr>
          <a:xfrm>
            <a:off x="2052990" y="1195330"/>
            <a:ext cx="17665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圖表選擇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選擇插件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plugin)</a:t>
            </a:r>
          </a:p>
        </p:txBody>
      </p:sp>
      <p:sp>
        <p:nvSpPr>
          <p:cNvPr id="27" name="矩形 26"/>
          <p:cNvSpPr/>
          <p:nvPr/>
        </p:nvSpPr>
        <p:spPr>
          <a:xfrm>
            <a:off x="767553" y="1544643"/>
            <a:ext cx="4499772" cy="878089"/>
          </a:xfrm>
          <a:prstGeom prst="rect">
            <a:avLst/>
          </a:pr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952625" y="2123871"/>
            <a:ext cx="2966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圖表內容調整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隨不同圖表有不同調整內容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5587996" y="1928881"/>
            <a:ext cx="2966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0070C0"/>
                </a:solidFill>
              </a:rPr>
              <a:t>除內建</a:t>
            </a:r>
            <a:r>
              <a:rPr lang="en-US" altLang="zh-TW" sz="1000" b="1" dirty="0" smtClean="0">
                <a:solidFill>
                  <a:srgbClr val="0070C0"/>
                </a:solidFill>
              </a:rPr>
              <a:t>plugin</a:t>
            </a:r>
            <a:r>
              <a:rPr lang="zh-TW" altLang="en-US" sz="1000" b="1" dirty="0" smtClean="0">
                <a:solidFill>
                  <a:srgbClr val="0070C0"/>
                </a:solidFill>
              </a:rPr>
              <a:t>外，可自行網路尋找第三方開發的</a:t>
            </a:r>
            <a:r>
              <a:rPr lang="en-US" altLang="zh-TW" sz="1000" b="1" dirty="0" smtClean="0">
                <a:solidFill>
                  <a:srgbClr val="0070C0"/>
                </a:solidFill>
              </a:rPr>
              <a:t>plugins</a:t>
            </a:r>
            <a:r>
              <a:rPr lang="zh-TW" altLang="en-US" sz="1000" b="1" dirty="0" smtClean="0">
                <a:solidFill>
                  <a:srgbClr val="0070C0"/>
                </a:solidFill>
              </a:rPr>
              <a:t>匯入</a:t>
            </a:r>
            <a:endParaRPr lang="en-US" altLang="zh-TW" sz="1000" b="1" dirty="0" smtClean="0">
              <a:solidFill>
                <a:srgbClr val="0070C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388663" y="3111350"/>
            <a:ext cx="11354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Panel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標題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名稱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73522" y="3627279"/>
            <a:ext cx="39366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b="1" dirty="0" smtClean="0">
                <a:solidFill>
                  <a:srgbClr val="FFFF00"/>
                </a:solidFill>
              </a:rPr>
              <a:t>重複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panel(</a:t>
            </a:r>
            <a:r>
              <a:rPr lang="zh-TW" altLang="en-US" sz="1000" b="1" dirty="0">
                <a:solidFill>
                  <a:srgbClr val="FFFF00"/>
                </a:solidFill>
              </a:rPr>
              <a:t>需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依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變數設置，見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P. 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49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en-US" altLang="zh-TW" sz="1000" b="1" dirty="0" smtClean="0">
              <a:solidFill>
                <a:srgbClr val="FFFF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73522" y="4124156"/>
            <a:ext cx="5710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b="1" dirty="0" smtClean="0">
                <a:solidFill>
                  <a:srgbClr val="FFFF00"/>
                </a:solidFill>
              </a:rPr>
              <a:t>Panel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連結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可選擇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dashboard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名稱或固定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url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連結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 </a:t>
            </a:r>
            <a:r>
              <a:rPr lang="zh-TW" altLang="en-US" sz="10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→ 註</a:t>
            </a:r>
            <a:r>
              <a:rPr lang="en-US" altLang="zh-TW" sz="10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:</a:t>
            </a:r>
            <a:r>
              <a:rPr lang="zh-TW" altLang="en-US" sz="10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只有</a:t>
            </a:r>
            <a:r>
              <a:rPr lang="en-US" altLang="zh-TW" sz="10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Singlestat</a:t>
            </a:r>
            <a:r>
              <a:rPr lang="zh-TW" altLang="en-US" sz="10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圖表可以做連結</a:t>
            </a:r>
            <a:endParaRPr lang="en-US" altLang="zh-TW" sz="1000" b="1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五邊形 41"/>
          <p:cNvSpPr/>
          <p:nvPr/>
        </p:nvSpPr>
        <p:spPr>
          <a:xfrm>
            <a:off x="9079" y="546784"/>
            <a:ext cx="3124179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Panel</a:t>
            </a:r>
            <a:r>
              <a:rPr lang="zh-TW" altLang="en-US" b="1" dirty="0" smtClean="0">
                <a:solidFill>
                  <a:schemeClr val="tx2"/>
                </a:solidFill>
              </a:rPr>
              <a:t>編輯</a:t>
            </a:r>
            <a:r>
              <a:rPr lang="en-US" altLang="zh-TW" b="1" dirty="0" smtClean="0">
                <a:solidFill>
                  <a:schemeClr val="tx2"/>
                </a:solidFill>
              </a:rPr>
              <a:t>- </a:t>
            </a:r>
            <a:r>
              <a:rPr lang="zh-TW" altLang="en-US" b="1" dirty="0" smtClean="0">
                <a:solidFill>
                  <a:schemeClr val="tx2"/>
                </a:solidFill>
              </a:rPr>
              <a:t>圖表選擇 </a:t>
            </a:r>
            <a:r>
              <a:rPr lang="en-US" altLang="zh-TW" b="1" dirty="0" smtClean="0">
                <a:solidFill>
                  <a:schemeClr val="tx2"/>
                </a:solidFill>
              </a:rPr>
              <a:t>&amp;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Panel</a:t>
            </a:r>
            <a:r>
              <a:rPr lang="zh-TW" altLang="en-US" b="1" dirty="0" smtClean="0">
                <a:solidFill>
                  <a:schemeClr val="tx2"/>
                </a:solidFill>
              </a:rPr>
              <a:t>設定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31" name="圖片 3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6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2" name="五邊形 41"/>
          <p:cNvSpPr/>
          <p:nvPr/>
        </p:nvSpPr>
        <p:spPr>
          <a:xfrm>
            <a:off x="9079" y="546784"/>
            <a:ext cx="1813327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第三方開發</a:t>
            </a:r>
            <a:r>
              <a:rPr lang="en-US" altLang="zh-TW" b="1" dirty="0" smtClean="0">
                <a:solidFill>
                  <a:schemeClr val="tx2"/>
                </a:solidFill>
              </a:rPr>
              <a:t>Plugin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67606" y="868680"/>
            <a:ext cx="85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社群提供了第三方開發的其他</a:t>
            </a:r>
            <a:r>
              <a:rPr lang="en-US" altLang="zh-TW" sz="1200" dirty="0" smtClean="0">
                <a:solidFill>
                  <a:srgbClr val="002060"/>
                </a:solidFill>
              </a:rPr>
              <a:t>Plugin</a:t>
            </a:r>
            <a:r>
              <a:rPr lang="zh-TW" altLang="en-US" sz="1200" dirty="0" smtClean="0">
                <a:solidFill>
                  <a:srgbClr val="002060"/>
                </a:solidFill>
              </a:rPr>
              <a:t>，可至</a:t>
            </a:r>
            <a:r>
              <a:rPr lang="en-US" altLang="zh-TW" sz="1200" dirty="0">
                <a:solidFill>
                  <a:srgbClr val="002060"/>
                </a:solidFill>
                <a:hlinkClick r:id="rId2"/>
              </a:rPr>
              <a:t>https://</a:t>
            </a:r>
            <a:r>
              <a:rPr lang="en-US" altLang="zh-TW" sz="1200" dirty="0" smtClean="0">
                <a:solidFill>
                  <a:srgbClr val="002060"/>
                </a:solidFill>
                <a:hlinkClick r:id="rId2"/>
              </a:rPr>
              <a:t>grafana.com/grafana/plugins</a:t>
            </a:r>
            <a:r>
              <a:rPr lang="zh-TW" altLang="en-US" sz="1200" dirty="0" smtClean="0">
                <a:solidFill>
                  <a:srgbClr val="002060"/>
                </a:solidFill>
              </a:rPr>
              <a:t>選擇，並依照裡面指示安裝。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5" t="9676" r="9615" b="15040"/>
          <a:stretch/>
        </p:blipFill>
        <p:spPr>
          <a:xfrm>
            <a:off x="267607" y="1348154"/>
            <a:ext cx="2534708" cy="1625245"/>
          </a:xfrm>
          <a:prstGeom prst="rect">
            <a:avLst/>
          </a:prstGeom>
        </p:spPr>
      </p:pic>
      <p:pic>
        <p:nvPicPr>
          <p:cNvPr id="9" name="圖片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596" y="1348154"/>
            <a:ext cx="5867898" cy="323639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661163" y="3855827"/>
            <a:ext cx="2837566" cy="66501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007596" y="4240563"/>
            <a:ext cx="892991" cy="34398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916236" y="4587948"/>
            <a:ext cx="2375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確認可安裝的最低的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Grafana</a:t>
            </a:r>
            <a:r>
              <a:rPr lang="zh-TW" altLang="en-US" sz="1000" dirty="0" smtClean="0">
                <a:solidFill>
                  <a:srgbClr val="0000FF"/>
                </a:solidFill>
              </a:rPr>
              <a:t>版本</a:t>
            </a:r>
            <a:endParaRPr lang="en-US" altLang="zh-TW" sz="1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616402" y="4543187"/>
            <a:ext cx="344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進入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Grafana</a:t>
            </a:r>
            <a:r>
              <a:rPr lang="en-US" altLang="zh-TW" sz="1000" dirty="0" smtClean="0">
                <a:solidFill>
                  <a:srgbClr val="0000FF"/>
                </a:solidFill>
              </a:rPr>
              <a:t> container</a:t>
            </a:r>
            <a:r>
              <a:rPr lang="zh-TW" altLang="en-US" sz="1000" dirty="0" smtClean="0">
                <a:solidFill>
                  <a:srgbClr val="0000FF"/>
                </a:solidFill>
              </a:rPr>
              <a:t>後並依照安裝</a:t>
            </a:r>
            <a:r>
              <a:rPr lang="en-US" altLang="zh-TW" sz="1000" dirty="0" smtClean="0">
                <a:solidFill>
                  <a:srgbClr val="0000FF"/>
                </a:solidFill>
              </a:rPr>
              <a:t>Command</a:t>
            </a:r>
            <a:r>
              <a:rPr lang="zh-TW" altLang="en-US" sz="1000" dirty="0" smtClean="0">
                <a:solidFill>
                  <a:srgbClr val="0000FF"/>
                </a:solidFill>
              </a:rPr>
              <a:t>進行安裝，後重啟</a:t>
            </a:r>
            <a:r>
              <a:rPr lang="en-US" altLang="zh-TW" sz="1000" dirty="0" smtClean="0">
                <a:solidFill>
                  <a:srgbClr val="0000FF"/>
                </a:solidFill>
              </a:rPr>
              <a:t>Container</a:t>
            </a:r>
            <a:r>
              <a:rPr lang="zh-TW" altLang="en-US" sz="1000" dirty="0" smtClean="0">
                <a:solidFill>
                  <a:srgbClr val="0000FF"/>
                </a:solidFill>
              </a:rPr>
              <a:t>即可使用</a:t>
            </a:r>
            <a:endParaRPr lang="en-US" altLang="zh-TW" sz="1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19073" y="4325533"/>
            <a:ext cx="1995054" cy="1394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0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介面功能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(dashboard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編輯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1" name="五邊形 30"/>
          <p:cNvSpPr/>
          <p:nvPr/>
        </p:nvSpPr>
        <p:spPr>
          <a:xfrm>
            <a:off x="2682" y="546784"/>
            <a:ext cx="1679043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2"/>
                </a:solidFill>
              </a:rPr>
              <a:t>L</a:t>
            </a:r>
            <a:r>
              <a:rPr lang="en-US" altLang="zh-TW" b="1" dirty="0" smtClean="0">
                <a:solidFill>
                  <a:schemeClr val="tx2"/>
                </a:solidFill>
              </a:rPr>
              <a:t>ayout</a:t>
            </a:r>
            <a:r>
              <a:rPr lang="zh-TW" altLang="en-US" b="1" dirty="0" smtClean="0">
                <a:solidFill>
                  <a:schemeClr val="tx2"/>
                </a:solidFill>
              </a:rPr>
              <a:t>版面配置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73552" y="868680"/>
            <a:ext cx="8442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>
                <a:solidFill>
                  <a:srgbClr val="002060"/>
                </a:solidFill>
              </a:rPr>
              <a:t>Dashboard</a:t>
            </a:r>
            <a:r>
              <a:rPr lang="zh-TW" altLang="en-US" dirty="0" smtClean="0">
                <a:solidFill>
                  <a:srgbClr val="002060"/>
                </a:solidFill>
              </a:rPr>
              <a:t>長度無限制，但寬度有格點限制</a:t>
            </a:r>
            <a:r>
              <a:rPr lang="en-US" altLang="zh-TW" dirty="0" smtClean="0">
                <a:solidFill>
                  <a:srgbClr val="002060"/>
                </a:solidFill>
              </a:rPr>
              <a:t>(grid=24)</a:t>
            </a:r>
            <a:r>
              <a:rPr lang="zh-TW" altLang="en-US" dirty="0" smtClean="0">
                <a:solidFill>
                  <a:srgbClr val="002060"/>
                </a:solidFill>
              </a:rPr>
              <a:t>，故如下圖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寬度需可以被</a:t>
            </a:r>
            <a:r>
              <a:rPr lang="en-US" altLang="zh-TW" dirty="0" smtClean="0">
                <a:solidFill>
                  <a:srgbClr val="002060"/>
                </a:solidFill>
              </a:rPr>
              <a:t>24</a:t>
            </a:r>
            <a:r>
              <a:rPr lang="zh-TW" altLang="en-US" dirty="0" smtClean="0">
                <a:solidFill>
                  <a:srgbClr val="002060"/>
                </a:solidFill>
              </a:rPr>
              <a:t>整除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如圖有</a:t>
            </a:r>
            <a:r>
              <a:rPr lang="en-US" altLang="zh-TW" dirty="0" smtClean="0">
                <a:solidFill>
                  <a:srgbClr val="002060"/>
                </a:solidFill>
              </a:rPr>
              <a:t>4</a:t>
            </a:r>
            <a:r>
              <a:rPr lang="zh-TW" altLang="en-US" dirty="0" smtClean="0">
                <a:solidFill>
                  <a:srgbClr val="002060"/>
                </a:solidFill>
              </a:rPr>
              <a:t>個儀</a:t>
            </a:r>
            <a:r>
              <a:rPr lang="zh-TW" altLang="en-US" dirty="0">
                <a:solidFill>
                  <a:srgbClr val="002060"/>
                </a:solidFill>
              </a:rPr>
              <a:t>錶</a:t>
            </a:r>
            <a:r>
              <a:rPr lang="zh-TW" altLang="en-US" dirty="0" smtClean="0">
                <a:solidFill>
                  <a:srgbClr val="002060"/>
                </a:solidFill>
              </a:rPr>
              <a:t>板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，每個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寬度</a:t>
            </a:r>
            <a:r>
              <a:rPr lang="en-US" altLang="zh-TW" dirty="0" smtClean="0">
                <a:solidFill>
                  <a:srgbClr val="002060"/>
                </a:solidFill>
              </a:rPr>
              <a:t>=6)</a:t>
            </a:r>
            <a:r>
              <a:rPr lang="zh-TW" altLang="en-US" dirty="0" smtClean="0">
                <a:solidFill>
                  <a:srgbClr val="002060"/>
                </a:solidFill>
              </a:rPr>
              <a:t>；如欲製作的</a:t>
            </a:r>
            <a:r>
              <a:rPr lang="en-US" altLang="zh-TW" dirty="0" smtClean="0">
                <a:solidFill>
                  <a:srgbClr val="002060"/>
                </a:solidFill>
              </a:rPr>
              <a:t>panel</a:t>
            </a:r>
            <a:r>
              <a:rPr lang="zh-TW" altLang="en-US" dirty="0" smtClean="0">
                <a:solidFill>
                  <a:srgbClr val="002060"/>
                </a:solidFill>
              </a:rPr>
              <a:t>寬度無法被</a:t>
            </a:r>
            <a:r>
              <a:rPr lang="en-US" altLang="zh-TW" dirty="0" smtClean="0">
                <a:solidFill>
                  <a:srgbClr val="002060"/>
                </a:solidFill>
              </a:rPr>
              <a:t>24</a:t>
            </a:r>
            <a:r>
              <a:rPr lang="zh-TW" altLang="en-US" dirty="0" smtClean="0">
                <a:solidFill>
                  <a:srgbClr val="002060"/>
                </a:solidFill>
              </a:rPr>
              <a:t>整除，則需至</a:t>
            </a:r>
            <a:r>
              <a:rPr lang="en-US" altLang="zh-TW" dirty="0" smtClean="0">
                <a:solidFill>
                  <a:srgbClr val="002060"/>
                </a:solidFill>
              </a:rPr>
              <a:t>JSON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MODEL</a:t>
            </a:r>
            <a:r>
              <a:rPr lang="zh-TW" altLang="en-US" dirty="0" smtClean="0">
                <a:solidFill>
                  <a:srgbClr val="002060"/>
                </a:solidFill>
              </a:rPr>
              <a:t>手動更改。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2132013" y="1773916"/>
            <a:ext cx="6003802" cy="2903041"/>
            <a:chOff x="373552" y="1773916"/>
            <a:chExt cx="6003802" cy="2903041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552" y="1773916"/>
              <a:ext cx="6003802" cy="2903041"/>
            </a:xfrm>
            <a:prstGeom prst="rect">
              <a:avLst/>
            </a:prstGeom>
          </p:spPr>
        </p:pic>
        <p:cxnSp>
          <p:nvCxnSpPr>
            <p:cNvPr id="35" name="直線單箭頭接點 34"/>
            <p:cNvCxnSpPr/>
            <p:nvPr/>
          </p:nvCxnSpPr>
          <p:spPr>
            <a:xfrm>
              <a:off x="621323" y="4349262"/>
              <a:ext cx="5756031" cy="0"/>
            </a:xfrm>
            <a:prstGeom prst="straightConnector1">
              <a:avLst/>
            </a:prstGeom>
            <a:ln w="9525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2903195" y="4261459"/>
              <a:ext cx="1192285" cy="37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smtClean="0">
                  <a:solidFill>
                    <a:srgbClr val="FFFF00"/>
                  </a:solidFill>
                </a:rPr>
                <a:t>Grid=24</a:t>
              </a:r>
            </a:p>
          </p:txBody>
        </p:sp>
        <p:cxnSp>
          <p:nvCxnSpPr>
            <p:cNvPr id="37" name="直線單箭頭接點 36"/>
            <p:cNvCxnSpPr/>
            <p:nvPr/>
          </p:nvCxnSpPr>
          <p:spPr>
            <a:xfrm>
              <a:off x="621321" y="2368062"/>
              <a:ext cx="1430217" cy="0"/>
            </a:xfrm>
            <a:prstGeom prst="straightConnector1">
              <a:avLst/>
            </a:prstGeom>
            <a:ln w="9525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1455395" y="2262736"/>
              <a:ext cx="1192285" cy="37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smtClean="0">
                  <a:solidFill>
                    <a:srgbClr val="FFFF00"/>
                  </a:solidFill>
                </a:rPr>
                <a:t>width=6</a:t>
              </a:r>
            </a:p>
          </p:txBody>
        </p:sp>
      </p:grpSp>
      <p:pic>
        <p:nvPicPr>
          <p:cNvPr id="16" name="圖片 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5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alarm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8" name="圖片 1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9" name="五邊形 28"/>
          <p:cNvSpPr/>
          <p:nvPr/>
        </p:nvSpPr>
        <p:spPr>
          <a:xfrm>
            <a:off x="2683" y="546784"/>
            <a:ext cx="2734124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2"/>
                </a:solidFill>
              </a:rPr>
              <a:t>Alert system SMTP settings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8901" y="981370"/>
            <a:ext cx="8214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 smtClean="0">
                <a:solidFill>
                  <a:srgbClr val="002060"/>
                </a:solidFill>
              </a:rPr>
              <a:t>編輯文件</a:t>
            </a:r>
            <a:r>
              <a:rPr lang="en-US" altLang="zh-TW" dirty="0" smtClean="0">
                <a:solidFill>
                  <a:srgbClr val="002060"/>
                </a:solidFill>
              </a:rPr>
              <a:t>grafana.ini</a:t>
            </a:r>
            <a:r>
              <a:rPr lang="zh-TW" altLang="en-US" dirty="0" smtClean="0">
                <a:solidFill>
                  <a:srgbClr val="002060"/>
                </a:solidFill>
              </a:rPr>
              <a:t>，可於</a:t>
            </a:r>
            <a:r>
              <a:rPr lang="en-US" altLang="zh-TW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dirty="0" smtClean="0">
                <a:solidFill>
                  <a:srgbClr val="002060"/>
                </a:solidFill>
              </a:rPr>
              <a:t>容器中</a:t>
            </a:r>
            <a:r>
              <a:rPr lang="en-US" altLang="zh-TW" dirty="0" smtClean="0">
                <a:solidFill>
                  <a:srgbClr val="002060"/>
                </a:solidFill>
              </a:rPr>
              <a:t>/</a:t>
            </a:r>
            <a:r>
              <a:rPr lang="en-US" altLang="zh-TW" dirty="0" err="1" smtClean="0">
                <a:solidFill>
                  <a:srgbClr val="002060"/>
                </a:solidFill>
              </a:rPr>
              <a:t>etc</a:t>
            </a:r>
            <a:r>
              <a:rPr lang="en-US" altLang="zh-TW" dirty="0" smtClean="0">
                <a:solidFill>
                  <a:srgbClr val="002060"/>
                </a:solidFill>
              </a:rPr>
              <a:t>/</a:t>
            </a:r>
            <a:r>
              <a:rPr lang="en-US" altLang="zh-TW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dirty="0" smtClean="0">
                <a:solidFill>
                  <a:srgbClr val="002060"/>
                </a:solidFill>
              </a:rPr>
              <a:t>/grafana.ini</a:t>
            </a:r>
            <a:r>
              <a:rPr lang="zh-TW" altLang="en-US" dirty="0" smtClean="0">
                <a:solidFill>
                  <a:srgbClr val="002060"/>
                </a:solidFill>
              </a:rPr>
              <a:t>複製下來修改，後重啟容器即可。</a:t>
            </a:r>
            <a:endParaRPr lang="en-US" altLang="zh-TW" dirty="0" smtClean="0">
              <a:solidFill>
                <a:srgbClr val="002060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47946" y="1376262"/>
            <a:ext cx="8215087" cy="2212320"/>
            <a:chOff x="447946" y="1376262"/>
            <a:chExt cx="8215087" cy="221232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4"/>
            <a:srcRect t="37586" r="73146" b="40409"/>
            <a:stretch/>
          </p:blipFill>
          <p:spPr>
            <a:xfrm>
              <a:off x="448901" y="1376262"/>
              <a:ext cx="8214132" cy="221232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61802" y="1684281"/>
              <a:ext cx="1053672" cy="13173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47946" y="1958175"/>
              <a:ext cx="1662207" cy="13919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47946" y="2797547"/>
              <a:ext cx="1400038" cy="13748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515474" y="1617355"/>
              <a:ext cx="2282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開啟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mail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的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SMTP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功能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087660" y="1909328"/>
              <a:ext cx="23564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設定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host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，這邊是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Lotus notes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的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host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796602" y="2743178"/>
              <a:ext cx="25579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設定跳過驗證，如此才可正常自動發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mail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40486" y="3752627"/>
            <a:ext cx="8222547" cy="874059"/>
            <a:chOff x="440486" y="3752627"/>
            <a:chExt cx="8222547" cy="874059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01" y="3752627"/>
              <a:ext cx="8214132" cy="86464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447946" y="4161262"/>
              <a:ext cx="1029162" cy="13578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457813" y="4121856"/>
              <a:ext cx="11063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開啟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alarm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功能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40486" y="4428760"/>
              <a:ext cx="1516202" cy="13684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904355" y="4380465"/>
              <a:ext cx="11063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開啟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alarm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介面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48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alarm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8" name="圖片 1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9" name="五邊形 28"/>
          <p:cNvSpPr/>
          <p:nvPr/>
        </p:nvSpPr>
        <p:spPr>
          <a:xfrm>
            <a:off x="2683" y="546784"/>
            <a:ext cx="2273725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2"/>
                </a:solidFill>
              </a:rPr>
              <a:t>Notification(for email)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864694" y="930653"/>
            <a:ext cx="5423252" cy="4176186"/>
            <a:chOff x="2864694" y="930653"/>
            <a:chExt cx="5423252" cy="417618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4"/>
            <a:srcRect l="29212"/>
            <a:stretch/>
          </p:blipFill>
          <p:spPr>
            <a:xfrm>
              <a:off x="2864694" y="930653"/>
              <a:ext cx="5423252" cy="417618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384046" y="2458004"/>
              <a:ext cx="1021080" cy="137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384046" y="2656124"/>
              <a:ext cx="1021080" cy="137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384046" y="2854244"/>
              <a:ext cx="1021080" cy="137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384046" y="3052364"/>
              <a:ext cx="1021080" cy="137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727791" y="2369474"/>
              <a:ext cx="22410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表</a:t>
              </a:r>
              <a:r>
                <a:rPr lang="zh-TW" altLang="en-US" sz="1000" dirty="0">
                  <a:solidFill>
                    <a:srgbClr val="FFFF00"/>
                  </a:solidFill>
                </a:rPr>
                <a:t>示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默認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此設定為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default notification</a:t>
              </a:r>
              <a:endParaRPr lang="en-US" altLang="zh-TW" sz="1000" dirty="0">
                <a:solidFill>
                  <a:srgbClr val="FFFF00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727790" y="2559420"/>
              <a:ext cx="2241001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是否可發送圖片</a:t>
              </a:r>
              <a:endParaRPr lang="en-US" altLang="zh-TW" sz="1000" dirty="0">
                <a:solidFill>
                  <a:srgbClr val="FFFF0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727789" y="2749366"/>
              <a:ext cx="2241001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開啟表示發送恢復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email</a:t>
              </a:r>
              <a:endParaRPr lang="en-US" altLang="zh-TW" sz="1000" dirty="0">
                <a:solidFill>
                  <a:srgbClr val="FFFF00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727788" y="3016042"/>
              <a:ext cx="3201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開啟需設置發送間隔，標示發送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alert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的間隔。關閉則默認警報發生只會發送一次</a:t>
              </a:r>
              <a:r>
                <a:rPr lang="en-US" altLang="zh-TW" sz="1000" dirty="0">
                  <a:solidFill>
                    <a:srgbClr val="FFFF00"/>
                  </a:solidFill>
                </a:rPr>
                <a:t>alert</a:t>
              </a: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51" y="3216311"/>
            <a:ext cx="1648055" cy="105742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87" t="9117" r="56438" b="53895"/>
          <a:stretch/>
        </p:blipFill>
        <p:spPr>
          <a:xfrm>
            <a:off x="1218224" y="1180406"/>
            <a:ext cx="275505" cy="1612878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>
            <a:off x="1240511" y="2111631"/>
            <a:ext cx="227641" cy="203147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/>
          <p:cNvCxnSpPr/>
          <p:nvPr/>
        </p:nvCxnSpPr>
        <p:spPr>
          <a:xfrm flipH="1">
            <a:off x="1349220" y="2316249"/>
            <a:ext cx="10448" cy="1654677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矩形 23"/>
          <p:cNvSpPr/>
          <p:nvPr/>
        </p:nvSpPr>
        <p:spPr>
          <a:xfrm>
            <a:off x="634879" y="3983714"/>
            <a:ext cx="1571188" cy="23659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>
            <a:stCxn id="24" idx="3"/>
          </p:cNvCxnSpPr>
          <p:nvPr/>
        </p:nvCxnSpPr>
        <p:spPr>
          <a:xfrm flipV="1">
            <a:off x="2206067" y="3587262"/>
            <a:ext cx="607471" cy="514749"/>
          </a:xfrm>
          <a:prstGeom prst="line">
            <a:avLst/>
          </a:prstGeom>
          <a:noFill/>
          <a:ln w="19050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8747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alarm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8" name="圖片 1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9" name="五邊形 28"/>
          <p:cNvSpPr/>
          <p:nvPr/>
        </p:nvSpPr>
        <p:spPr>
          <a:xfrm>
            <a:off x="2683" y="546784"/>
            <a:ext cx="2081893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>
                <a:solidFill>
                  <a:schemeClr val="tx2"/>
                </a:solidFill>
              </a:rPr>
              <a:t>Alert rule (for email)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84935" y="1259747"/>
            <a:ext cx="8625760" cy="3665948"/>
            <a:chOff x="184935" y="1080713"/>
            <a:chExt cx="8625760" cy="3665948"/>
          </a:xfrm>
        </p:grpSpPr>
        <p:grpSp>
          <p:nvGrpSpPr>
            <p:cNvPr id="21" name="群組 20"/>
            <p:cNvGrpSpPr/>
            <p:nvPr/>
          </p:nvGrpSpPr>
          <p:grpSpPr>
            <a:xfrm>
              <a:off x="184935" y="1080713"/>
              <a:ext cx="8625760" cy="3665948"/>
              <a:chOff x="184935" y="1080713"/>
              <a:chExt cx="8625760" cy="3665948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935" y="1080713"/>
                <a:ext cx="8625760" cy="3665948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717046" y="1665368"/>
                <a:ext cx="1820414" cy="155811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599186" y="1665368"/>
                <a:ext cx="951734" cy="155811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612646" y="1665368"/>
                <a:ext cx="761234" cy="155811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56086" y="1966924"/>
                <a:ext cx="3382514" cy="1172515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17046" y="3351473"/>
                <a:ext cx="2330954" cy="161348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17046" y="3550156"/>
                <a:ext cx="2330954" cy="161348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17046" y="4297416"/>
                <a:ext cx="1439414" cy="206004"/>
              </a:xfrm>
              <a:prstGeom prst="rect">
                <a:avLst/>
              </a:prstGeom>
              <a:noFill/>
              <a:ln w="952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1212684" y="1372139"/>
                <a:ext cx="1208189" cy="2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設定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Alarm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名</a:t>
                </a:r>
                <a:r>
                  <a:rPr lang="zh-TW" altLang="en-US" sz="900" dirty="0">
                    <a:solidFill>
                      <a:srgbClr val="FFFF00"/>
                    </a:solidFill>
                  </a:rPr>
                  <a:t>稱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2465476" y="1385100"/>
                <a:ext cx="120818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設定多久查詢一次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373880" y="1542216"/>
                <a:ext cx="3787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900" dirty="0">
                    <a:solidFill>
                      <a:srgbClr val="FFFF00"/>
                    </a:solidFill>
                  </a:rPr>
                  <a:t>偵查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狀態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: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 查詢後會先進入偵查狀態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(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此時為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pending)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，當此狀態結束仍為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alert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狀態，才會發出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alarm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(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如要即時發出，可設為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0)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4015740" y="1924696"/>
                <a:ext cx="293370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查詢內容：主要設定前面圖表欲查詢的項目與上下限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pic>
            <p:nvPicPr>
              <p:cNvPr id="35" name="圖片 34"/>
              <p:cNvPicPr>
                <a:picLocks noChangeAspect="1"/>
              </p:cNvPicPr>
              <p:nvPr/>
            </p:nvPicPr>
            <p:blipFill rotWithShape="1">
              <a:blip r:embed="rId4"/>
              <a:srcRect l="20295" t="28929" r="70341" b="66499"/>
              <a:stretch/>
            </p:blipFill>
            <p:spPr>
              <a:xfrm>
                <a:off x="4320540" y="2572434"/>
                <a:ext cx="1577340" cy="327374"/>
              </a:xfrm>
              <a:prstGeom prst="rect">
                <a:avLst/>
              </a:prstGeom>
            </p:spPr>
          </p:pic>
          <p:cxnSp>
            <p:nvCxnSpPr>
              <p:cNvPr id="36" name="直線單箭頭接點 35"/>
              <p:cNvCxnSpPr/>
              <p:nvPr/>
            </p:nvCxnSpPr>
            <p:spPr>
              <a:xfrm>
                <a:off x="4869180" y="2465591"/>
                <a:ext cx="0" cy="213685"/>
              </a:xfrm>
              <a:prstGeom prst="straightConnector1">
                <a:avLst/>
              </a:prstGeom>
              <a:ln w="952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字方塊 36"/>
              <p:cNvSpPr txBox="1"/>
              <p:nvPr/>
            </p:nvSpPr>
            <p:spPr>
              <a:xfrm>
                <a:off x="4228306" y="2228442"/>
                <a:ext cx="98679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欲查詢的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series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38" name="直線單箭頭接點 37"/>
              <p:cNvCxnSpPr/>
              <p:nvPr/>
            </p:nvCxnSpPr>
            <p:spPr>
              <a:xfrm flipV="1">
                <a:off x="5169376" y="2850205"/>
                <a:ext cx="0" cy="129215"/>
              </a:xfrm>
              <a:prstGeom prst="straightConnector1">
                <a:avLst/>
              </a:prstGeom>
              <a:ln w="952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字方塊 38"/>
              <p:cNvSpPr txBox="1"/>
              <p:nvPr/>
            </p:nvSpPr>
            <p:spPr>
              <a:xfrm>
                <a:off x="4373880" y="2924316"/>
                <a:ext cx="180594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查詢起始時間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(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依現在時間回推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)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40" name="直線單箭頭接點 39"/>
              <p:cNvCxnSpPr/>
              <p:nvPr/>
            </p:nvCxnSpPr>
            <p:spPr>
              <a:xfrm>
                <a:off x="5539740" y="2465590"/>
                <a:ext cx="0" cy="213685"/>
              </a:xfrm>
              <a:prstGeom prst="straightConnector1">
                <a:avLst/>
              </a:prstGeom>
              <a:ln w="952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字方塊 40"/>
              <p:cNvSpPr txBox="1"/>
              <p:nvPr/>
            </p:nvSpPr>
            <p:spPr>
              <a:xfrm>
                <a:off x="5179298" y="2224778"/>
                <a:ext cx="180594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rgbClr val="FFFF00"/>
                    </a:solidFill>
                  </a:rPr>
                  <a:t>查詢結束時間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(</a:t>
                </a:r>
                <a:r>
                  <a:rPr lang="zh-TW" altLang="en-US" sz="900" dirty="0" smtClean="0">
                    <a:solidFill>
                      <a:srgbClr val="FFFF00"/>
                    </a:solidFill>
                  </a:rPr>
                  <a:t>依現在時間回推</a:t>
                </a:r>
                <a:r>
                  <a:rPr lang="en-US" altLang="zh-TW" sz="900" dirty="0" smtClean="0">
                    <a:solidFill>
                      <a:srgbClr val="FFFF00"/>
                    </a:solidFill>
                  </a:rPr>
                  <a:t>)</a:t>
                </a:r>
                <a:endParaRPr lang="en-US" altLang="zh-TW" sz="9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4150077" y="3288787"/>
              <a:ext cx="35585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solidFill>
                    <a:srgbClr val="FFFF00"/>
                  </a:solidFill>
                </a:rPr>
                <a:t>※</a:t>
              </a:r>
              <a:r>
                <a:rPr lang="zh-TW" altLang="en-US" sz="900" dirty="0" smtClean="0">
                  <a:solidFill>
                    <a:srgbClr val="FFFF00"/>
                  </a:solidFill>
                </a:rPr>
                <a:t>注意，因為查詢時間範圍只能依動態查詢，無法設定固定時間當作範圍，如果要查詢過去某時間範圍內的結果，需動態往回推</a:t>
              </a:r>
              <a:r>
                <a:rPr lang="en-US" altLang="zh-TW" sz="9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900" dirty="0" smtClean="0">
                  <a:solidFill>
                    <a:srgbClr val="FFFF00"/>
                  </a:solidFill>
                </a:rPr>
                <a:t>例如只需要查詢前一天上午</a:t>
              </a:r>
              <a:r>
                <a:rPr lang="en-US" altLang="zh-TW" sz="900" dirty="0" smtClean="0">
                  <a:solidFill>
                    <a:srgbClr val="FFFF00"/>
                  </a:solidFill>
                </a:rPr>
                <a:t>8</a:t>
              </a:r>
              <a:r>
                <a:rPr lang="zh-TW" altLang="en-US" sz="900" dirty="0" smtClean="0">
                  <a:solidFill>
                    <a:srgbClr val="FFFF00"/>
                  </a:solidFill>
                </a:rPr>
                <a:t>點的數值，</a:t>
              </a:r>
              <a:endParaRPr lang="en-US" altLang="zh-TW" sz="9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184935" y="905820"/>
            <a:ext cx="8625760" cy="319721"/>
            <a:chOff x="184935" y="905820"/>
            <a:chExt cx="8625760" cy="319721"/>
          </a:xfrm>
        </p:grpSpPr>
        <p:sp>
          <p:nvSpPr>
            <p:cNvPr id="43" name="文字方塊 42"/>
            <p:cNvSpPr txBox="1"/>
            <p:nvPr/>
          </p:nvSpPr>
          <p:spPr>
            <a:xfrm>
              <a:off x="184935" y="917764"/>
              <a:ext cx="86257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en-US" altLang="zh-TW" dirty="0" smtClean="0">
                  <a:solidFill>
                    <a:srgbClr val="002060"/>
                  </a:solidFill>
                </a:rPr>
                <a:t>Panel</a:t>
              </a:r>
              <a:r>
                <a:rPr lang="zh-TW" altLang="en-US" dirty="0" smtClean="0">
                  <a:solidFill>
                    <a:srgbClr val="002060"/>
                  </a:solidFill>
                </a:rPr>
                <a:t>內編輯</a:t>
              </a:r>
              <a:r>
                <a:rPr lang="en-US" altLang="zh-TW" dirty="0" smtClean="0">
                  <a:solidFill>
                    <a:srgbClr val="002060"/>
                  </a:solidFill>
                </a:rPr>
                <a:t>alarm(</a:t>
              </a:r>
              <a:r>
                <a:rPr lang="zh-TW" altLang="en-US" dirty="0" smtClean="0">
                  <a:solidFill>
                    <a:srgbClr val="002060"/>
                  </a:solidFill>
                </a:rPr>
                <a:t>需為圖表</a:t>
              </a:r>
              <a:r>
                <a:rPr lang="en-US" altLang="zh-TW" dirty="0" smtClean="0">
                  <a:solidFill>
                    <a:srgbClr val="002060"/>
                  </a:solidFill>
                </a:rPr>
                <a:t>Graph          </a:t>
              </a:r>
              <a:r>
                <a:rPr lang="zh-TW" altLang="en-US" dirty="0" smtClean="0">
                  <a:solidFill>
                    <a:srgbClr val="002060"/>
                  </a:solidFill>
                </a:rPr>
                <a:t>才可使用</a:t>
              </a:r>
              <a:r>
                <a:rPr lang="en-US" altLang="zh-TW" dirty="0" smtClean="0">
                  <a:solidFill>
                    <a:srgbClr val="002060"/>
                  </a:solidFill>
                </a:rPr>
                <a:t>alarm)</a:t>
              </a:r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51" t="3341" r="85169" b="64092"/>
            <a:stretch/>
          </p:blipFill>
          <p:spPr>
            <a:xfrm>
              <a:off x="3328367" y="905820"/>
              <a:ext cx="345298" cy="31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20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code &gt; factory_template.py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81618"/>
            <a:ext cx="79274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factory_template.py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主要放置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關於工廠的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程式模板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，主要分為</a:t>
            </a:r>
            <a:r>
              <a:rPr lang="en-US" altLang="zh-TW" sz="1100" dirty="0" smtClean="0">
                <a:solidFill>
                  <a:srgbClr val="002060"/>
                </a:solidFill>
              </a:rPr>
              <a:t>6</a:t>
            </a:r>
            <a:r>
              <a:rPr lang="zh-TW" altLang="en-US" sz="1100" dirty="0" smtClean="0">
                <a:solidFill>
                  <a:srgbClr val="002060"/>
                </a:solidFill>
              </a:rPr>
              <a:t>類，包含</a:t>
            </a:r>
            <a:r>
              <a:rPr lang="en-US" altLang="zh-TW" sz="1100" dirty="0" smtClean="0">
                <a:solidFill>
                  <a:srgbClr val="002060"/>
                </a:solidFill>
              </a:rPr>
              <a:t>basic template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ftp</a:t>
            </a:r>
            <a:r>
              <a:rPr lang="zh-TW" altLang="en-US" sz="1100" dirty="0" smtClean="0">
                <a:solidFill>
                  <a:srgbClr val="002060"/>
                </a:solidFill>
              </a:rPr>
              <a:t>以及各指標模板。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06" y="2230280"/>
            <a:ext cx="3103133" cy="1225402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1048683" y="2372283"/>
            <a:ext cx="167533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1048683" y="2585427"/>
            <a:ext cx="156023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1048683" y="2813496"/>
            <a:ext cx="193111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1048683" y="3037964"/>
            <a:ext cx="193111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1048683" y="3261323"/>
            <a:ext cx="226042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1048683" y="3472288"/>
            <a:ext cx="226042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" name="直線圖說文字 1 (加上框線和強調線) 2"/>
          <p:cNvSpPr/>
          <p:nvPr/>
        </p:nvSpPr>
        <p:spPr>
          <a:xfrm>
            <a:off x="4063130" y="1210209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274387"/>
              <a:gd name="adj4" fmla="val -2956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>
                <a:solidFill>
                  <a:schemeClr val="tx1"/>
                </a:solidFill>
              </a:rPr>
              <a:t>包含通用變數、時間序列相關、</a:t>
            </a:r>
            <a:r>
              <a:rPr lang="en-US" altLang="zh-TW" sz="900">
                <a:solidFill>
                  <a:schemeClr val="tx1"/>
                </a:solidFill>
              </a:rPr>
              <a:t>dataframe</a:t>
            </a:r>
            <a:r>
              <a:rPr lang="zh-TW" altLang="en-US" sz="900">
                <a:solidFill>
                  <a:schemeClr val="tx1"/>
                </a:solidFill>
              </a:rPr>
              <a:t>基礎運算處理與</a:t>
            </a:r>
            <a:r>
              <a:rPr lang="en-US" altLang="zh-TW" sz="900">
                <a:solidFill>
                  <a:schemeClr val="tx1"/>
                </a:solidFill>
              </a:rPr>
              <a:t>influxdb</a:t>
            </a:r>
            <a:r>
              <a:rPr lang="zh-TW" altLang="en-US" sz="900">
                <a:solidFill>
                  <a:schemeClr val="tx1"/>
                </a:solidFill>
              </a:rPr>
              <a:t>相關等函數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8" name="直線圖說文字 1 (加上框線和強調線) 27"/>
          <p:cNvSpPr/>
          <p:nvPr/>
        </p:nvSpPr>
        <p:spPr>
          <a:xfrm>
            <a:off x="4063129" y="1794403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186505"/>
              <a:gd name="adj4" fmla="val -3201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FTP</a:t>
            </a:r>
            <a:r>
              <a:rPr lang="zh-TW" altLang="en-US" sz="900" dirty="0">
                <a:solidFill>
                  <a:schemeClr val="tx1"/>
                </a:solidFill>
              </a:rPr>
              <a:t>相關登入、複製、刪除等函數</a:t>
            </a:r>
          </a:p>
        </p:txBody>
      </p:sp>
      <p:sp>
        <p:nvSpPr>
          <p:cNvPr id="29" name="直線圖說文字 1 (加上框線和強調線) 28"/>
          <p:cNvSpPr/>
          <p:nvPr/>
        </p:nvSpPr>
        <p:spPr>
          <a:xfrm>
            <a:off x="4063129" y="2373231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103249"/>
              <a:gd name="adj4" fmla="val -24107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CPK</a:t>
            </a:r>
            <a:r>
              <a:rPr lang="zh-TW" altLang="en-US" sz="900" dirty="0">
                <a:solidFill>
                  <a:schemeClr val="tx1"/>
                </a:solidFill>
              </a:rPr>
              <a:t>、</a:t>
            </a:r>
            <a:r>
              <a:rPr lang="en-US" altLang="zh-TW" sz="900" dirty="0">
                <a:solidFill>
                  <a:schemeClr val="tx1"/>
                </a:solidFill>
              </a:rPr>
              <a:t>Precision</a:t>
            </a:r>
            <a:r>
              <a:rPr lang="zh-TW" altLang="en-US" sz="900" dirty="0">
                <a:solidFill>
                  <a:schemeClr val="tx1"/>
                </a:solidFill>
              </a:rPr>
              <a:t>、</a:t>
            </a:r>
            <a:r>
              <a:rPr lang="en-US" altLang="zh-TW" sz="900" dirty="0">
                <a:solidFill>
                  <a:schemeClr val="tx1"/>
                </a:solidFill>
              </a:rPr>
              <a:t>Accuracy</a:t>
            </a:r>
            <a:r>
              <a:rPr lang="zh-TW" altLang="en-US" sz="900" dirty="0">
                <a:solidFill>
                  <a:schemeClr val="tx1"/>
                </a:solidFill>
              </a:rPr>
              <a:t>相關統計計算以及</a:t>
            </a:r>
            <a:r>
              <a:rPr lang="en-US" altLang="zh-TW" sz="900" dirty="0" err="1">
                <a:solidFill>
                  <a:schemeClr val="tx1"/>
                </a:solidFill>
              </a:rPr>
              <a:t>dataframe</a:t>
            </a:r>
            <a:r>
              <a:rPr lang="zh-TW" altLang="en-US" sz="900" dirty="0">
                <a:solidFill>
                  <a:schemeClr val="tx1"/>
                </a:solidFill>
              </a:rPr>
              <a:t>處理等函數</a:t>
            </a:r>
          </a:p>
        </p:txBody>
      </p:sp>
      <p:sp>
        <p:nvSpPr>
          <p:cNvPr id="31" name="直線圖說文字 1 (加上框線和強調線) 30"/>
          <p:cNvSpPr/>
          <p:nvPr/>
        </p:nvSpPr>
        <p:spPr>
          <a:xfrm>
            <a:off x="4063129" y="2952059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21535"/>
              <a:gd name="adj4" fmla="val -24107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包含機種、站別使用</a:t>
            </a:r>
            <a:r>
              <a:rPr lang="en-US" altLang="zh-TW" sz="900" dirty="0">
                <a:solidFill>
                  <a:schemeClr val="tx1"/>
                </a:solidFill>
              </a:rPr>
              <a:t>Pass/Fail</a:t>
            </a:r>
            <a:r>
              <a:rPr lang="zh-TW" altLang="en-US" sz="900" dirty="0">
                <a:solidFill>
                  <a:schemeClr val="tx1"/>
                </a:solidFill>
              </a:rPr>
              <a:t>計算良率等函數</a:t>
            </a:r>
          </a:p>
        </p:txBody>
      </p:sp>
      <p:sp>
        <p:nvSpPr>
          <p:cNvPr id="32" name="直線圖說文字 1 (加上框線和強調線) 31"/>
          <p:cNvSpPr/>
          <p:nvPr/>
        </p:nvSpPr>
        <p:spPr>
          <a:xfrm>
            <a:off x="4063128" y="3530887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-64805"/>
              <a:gd name="adj4" fmla="val -1677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包含函數使用於製作日</a:t>
            </a:r>
            <a:r>
              <a:rPr lang="en-US" altLang="zh-TW" sz="900" dirty="0">
                <a:solidFill>
                  <a:schemeClr val="tx1"/>
                </a:solidFill>
              </a:rPr>
              <a:t>/</a:t>
            </a:r>
            <a:r>
              <a:rPr lang="zh-TW" altLang="en-US" sz="900" dirty="0">
                <a:solidFill>
                  <a:schemeClr val="tx1"/>
                </a:solidFill>
              </a:rPr>
              <a:t>時產能趨勢、產能數量等</a:t>
            </a:r>
          </a:p>
        </p:txBody>
      </p:sp>
      <p:sp>
        <p:nvSpPr>
          <p:cNvPr id="34" name="直線圖說文字 1 (加上框線和強調線) 33"/>
          <p:cNvSpPr/>
          <p:nvPr/>
        </p:nvSpPr>
        <p:spPr>
          <a:xfrm>
            <a:off x="4063128" y="4109715"/>
            <a:ext cx="4545293" cy="423629"/>
          </a:xfrm>
          <a:prstGeom prst="accentBorderCallout1">
            <a:avLst>
              <a:gd name="adj1" fmla="val 44879"/>
              <a:gd name="adj2" fmla="val -1981"/>
              <a:gd name="adj3" fmla="val -152686"/>
              <a:gd name="adj4" fmla="val -1677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tx2">
                  <a:alpha val="20000"/>
                </a:schemeClr>
              </a:gs>
            </a:gsLst>
            <a:lin ang="2700000" scaled="0"/>
          </a:gra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900" dirty="0">
                <a:solidFill>
                  <a:schemeClr val="tx1"/>
                </a:solidFill>
              </a:rPr>
              <a:t>包含</a:t>
            </a:r>
            <a:r>
              <a:rPr lang="en-US" altLang="zh-TW" sz="900" dirty="0">
                <a:solidFill>
                  <a:schemeClr val="tx1"/>
                </a:solidFill>
              </a:rPr>
              <a:t>cycle-time</a:t>
            </a:r>
            <a:r>
              <a:rPr lang="zh-TW" altLang="en-US" sz="900" dirty="0">
                <a:solidFill>
                  <a:schemeClr val="tx1"/>
                </a:solidFill>
              </a:rPr>
              <a:t>、</a:t>
            </a:r>
            <a:r>
              <a:rPr lang="en-US" altLang="zh-TW" sz="900" dirty="0">
                <a:solidFill>
                  <a:schemeClr val="tx1"/>
                </a:solidFill>
              </a:rPr>
              <a:t>idle-time</a:t>
            </a:r>
            <a:r>
              <a:rPr lang="zh-TW" altLang="en-US" sz="900" dirty="0">
                <a:solidFill>
                  <a:schemeClr val="tx1"/>
                </a:solidFill>
              </a:rPr>
              <a:t>計算以及方波圖製作等函數</a:t>
            </a:r>
          </a:p>
        </p:txBody>
      </p:sp>
    </p:spTree>
    <p:extLst>
      <p:ext uri="{BB962C8B-B14F-4D97-AF65-F5344CB8AC3E}">
        <p14:creationId xmlns:p14="http://schemas.microsoft.com/office/powerpoint/2010/main" val="16027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8" name="圖片 1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267606" y="868680"/>
            <a:ext cx="85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刪掉</a:t>
            </a:r>
            <a:r>
              <a:rPr lang="en-US" altLang="zh-TW" sz="1200" dirty="0" smtClean="0">
                <a:solidFill>
                  <a:srgbClr val="002060"/>
                </a:solidFill>
              </a:rPr>
              <a:t>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67606" y="2098976"/>
            <a:ext cx="313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重啟前先打開儲存的資料與設定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7606" y="3476756"/>
            <a:ext cx="313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重新</a:t>
            </a:r>
            <a:r>
              <a:rPr lang="en-US" altLang="zh-TW" sz="1200" dirty="0" smtClean="0">
                <a:solidFill>
                  <a:srgbClr val="002060"/>
                </a:solidFill>
              </a:rPr>
              <a:t>Create 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9" name="五邊形 28"/>
          <p:cNvSpPr/>
          <p:nvPr/>
        </p:nvSpPr>
        <p:spPr>
          <a:xfrm>
            <a:off x="2683" y="546784"/>
            <a:ext cx="2509266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Container Exited(1) error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547045" y="1275766"/>
            <a:ext cx="1964903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stop 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547046" y="1714215"/>
            <a:ext cx="1895618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ocker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rm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547045" y="2505582"/>
            <a:ext cx="3297057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volume create grafana-storage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547045" y="2965635"/>
            <a:ext cx="1679274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volume ls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547045" y="3856782"/>
            <a:ext cx="8316667" cy="516976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run --restart=always -d -p 3000:3000 --name=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-v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-storage:/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/lib/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grafana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–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47403" y="4834169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8" name="圖片 1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9" name="五邊形 28"/>
          <p:cNvSpPr/>
          <p:nvPr/>
        </p:nvSpPr>
        <p:spPr>
          <a:xfrm>
            <a:off x="2682" y="546784"/>
            <a:ext cx="2477163" cy="34747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2"/>
                </a:solidFill>
              </a:rPr>
              <a:t>Image </a:t>
            </a:r>
            <a:r>
              <a:rPr lang="en-US" altLang="zh-TW" b="1" dirty="0" err="1">
                <a:solidFill>
                  <a:schemeClr val="tx2"/>
                </a:solidFill>
              </a:rPr>
              <a:t>timezone</a:t>
            </a:r>
            <a:r>
              <a:rPr lang="en-US" altLang="zh-TW" b="1" dirty="0">
                <a:solidFill>
                  <a:schemeClr val="tx2"/>
                </a:solidFill>
              </a:rPr>
              <a:t> problem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7606" y="868680"/>
            <a:ext cx="85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使用</a:t>
            </a:r>
            <a:r>
              <a:rPr lang="en-US" altLang="zh-TW" sz="1200" dirty="0" smtClean="0">
                <a:solidFill>
                  <a:srgbClr val="002060"/>
                </a:solidFill>
              </a:rPr>
              <a:t>alert</a:t>
            </a:r>
            <a:r>
              <a:rPr lang="zh-TW" altLang="en-US" sz="1200" dirty="0" smtClean="0">
                <a:solidFill>
                  <a:srgbClr val="002060"/>
                </a:solidFill>
              </a:rPr>
              <a:t>發報</a:t>
            </a:r>
            <a:r>
              <a:rPr lang="en-US" altLang="zh-TW" sz="1200" dirty="0" smtClean="0">
                <a:solidFill>
                  <a:srgbClr val="002060"/>
                </a:solidFill>
              </a:rPr>
              <a:t>mail</a:t>
            </a:r>
            <a:r>
              <a:rPr lang="zh-TW" altLang="en-US" sz="1200" dirty="0" smtClean="0">
                <a:solidFill>
                  <a:srgbClr val="002060"/>
                </a:solidFill>
              </a:rPr>
              <a:t>時出現時區不同步的現象，原因為</a:t>
            </a:r>
            <a:r>
              <a:rPr lang="en-US" altLang="zh-TW" sz="1200" dirty="0" smtClean="0">
                <a:solidFill>
                  <a:srgbClr val="002060"/>
                </a:solidFill>
              </a:rPr>
              <a:t>image</a:t>
            </a:r>
            <a:r>
              <a:rPr lang="zh-TW" altLang="en-US" sz="1200" dirty="0" smtClean="0">
                <a:solidFill>
                  <a:srgbClr val="002060"/>
                </a:solidFill>
              </a:rPr>
              <a:t>上時區使用的是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docker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預設的</a:t>
            </a:r>
            <a:r>
              <a:rPr lang="en-US" altLang="zh-TW" sz="1200" dirty="0" smtClean="0">
                <a:solidFill>
                  <a:srgbClr val="002060"/>
                </a:solidFill>
              </a:rPr>
              <a:t>UTC</a:t>
            </a:r>
            <a:r>
              <a:rPr lang="zh-TW" altLang="en-US" sz="1200" dirty="0" smtClean="0">
                <a:solidFill>
                  <a:srgbClr val="002060"/>
                </a:solidFill>
              </a:rPr>
              <a:t>時區，此時有兩種方法進行修改：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406798" y="1803002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以</a:t>
            </a:r>
            <a:r>
              <a:rPr lang="en-US" altLang="zh-TW" sz="1200" dirty="0" smtClean="0">
                <a:solidFill>
                  <a:srgbClr val="002060"/>
                </a:solidFill>
              </a:rPr>
              <a:t>root</a:t>
            </a: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503780" y="2244820"/>
            <a:ext cx="327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進入互動介面，並依序選擇</a:t>
            </a:r>
            <a:r>
              <a:rPr lang="en-US" altLang="zh-TW" sz="1200" dirty="0" smtClean="0">
                <a:solidFill>
                  <a:srgbClr val="002060"/>
                </a:solidFill>
              </a:rPr>
              <a:t>Asia</a:t>
            </a:r>
            <a:r>
              <a:rPr lang="zh-TW" altLang="en-US" sz="1200" dirty="0" smtClean="0">
                <a:solidFill>
                  <a:srgbClr val="002060"/>
                </a:solidFill>
              </a:rPr>
              <a:t>以及</a:t>
            </a:r>
            <a:r>
              <a:rPr lang="en-US" altLang="zh-TW" sz="1200" dirty="0" smtClean="0">
                <a:solidFill>
                  <a:srgbClr val="002060"/>
                </a:solidFill>
              </a:rPr>
              <a:t>Taipei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38845" y="1493371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2060"/>
                </a:solidFill>
              </a:rPr>
              <a:t>method1.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 使用重新配置時區</a:t>
            </a:r>
            <a:endParaRPr lang="en-US" altLang="zh-TW" sz="1200" b="1" dirty="0">
              <a:solidFill>
                <a:srgbClr val="00206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38844" y="2681697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2060"/>
                </a:solidFill>
              </a:rPr>
              <a:t>method2.</a:t>
            </a:r>
            <a:r>
              <a:rPr lang="zh-TW" altLang="en-US" sz="1200" b="1" dirty="0" smtClean="0">
                <a:solidFill>
                  <a:srgbClr val="002060"/>
                </a:solidFill>
              </a:rPr>
              <a:t> 直接修改時區</a:t>
            </a:r>
            <a:endParaRPr lang="en-US" altLang="zh-TW" sz="1200" b="1" dirty="0">
              <a:solidFill>
                <a:srgbClr val="00206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441766" y="3020924"/>
            <a:ext cx="224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以</a:t>
            </a:r>
            <a:r>
              <a:rPr lang="en-US" altLang="zh-TW" sz="1200" dirty="0" smtClean="0">
                <a:solidFill>
                  <a:srgbClr val="002060"/>
                </a:solidFill>
              </a:rPr>
              <a:t>root</a:t>
            </a:r>
            <a:r>
              <a:rPr lang="zh-TW" altLang="en-US" sz="12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200" dirty="0" smtClean="0">
                <a:solidFill>
                  <a:srgbClr val="002060"/>
                </a:solidFill>
              </a:rPr>
              <a:t> container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38844" y="4320917"/>
            <a:ext cx="86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2060"/>
                </a:solidFill>
              </a:rPr>
              <a:t>Check</a:t>
            </a:r>
            <a:endParaRPr lang="en-US" altLang="zh-TW" sz="1200" b="1" dirty="0">
              <a:solidFill>
                <a:srgbClr val="00206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434393" y="4336918"/>
            <a:ext cx="425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出現</a:t>
            </a:r>
            <a:r>
              <a:rPr lang="en-US" altLang="zh-TW" sz="1200" dirty="0" smtClean="0">
                <a:solidFill>
                  <a:srgbClr val="002060"/>
                </a:solidFill>
              </a:rPr>
              <a:t>CST</a:t>
            </a:r>
            <a:r>
              <a:rPr lang="zh-TW" altLang="en-US" sz="1200" dirty="0" smtClean="0">
                <a:solidFill>
                  <a:srgbClr val="002060"/>
                </a:solidFill>
              </a:rPr>
              <a:t>即代表成功，出現</a:t>
            </a:r>
            <a:r>
              <a:rPr lang="en-US" altLang="zh-TW" sz="1200" dirty="0" smtClean="0">
                <a:solidFill>
                  <a:srgbClr val="002060"/>
                </a:solidFill>
              </a:rPr>
              <a:t>UTC</a:t>
            </a:r>
            <a:r>
              <a:rPr lang="zh-TW" altLang="en-US" sz="1200" dirty="0" smtClean="0">
                <a:solidFill>
                  <a:srgbClr val="002060"/>
                </a:solidFill>
              </a:rPr>
              <a:t>則表示未修改完成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4"/>
          <a:srcRect t="87969" r="52425"/>
          <a:stretch/>
        </p:blipFill>
        <p:spPr>
          <a:xfrm>
            <a:off x="1785971" y="4351695"/>
            <a:ext cx="2648422" cy="338554"/>
          </a:xfrm>
          <a:prstGeom prst="rect">
            <a:avLst/>
          </a:prstGeom>
        </p:spPr>
      </p:pic>
      <p:sp>
        <p:nvSpPr>
          <p:cNvPr id="36" name="圓角矩形 35"/>
          <p:cNvSpPr/>
          <p:nvPr/>
        </p:nvSpPr>
        <p:spPr>
          <a:xfrm>
            <a:off x="303298" y="1824727"/>
            <a:ext cx="3033822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exec it -u root grafana bash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303298" y="2266545"/>
            <a:ext cx="219798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dpkg-reconfigure tzdata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303298" y="3033182"/>
            <a:ext cx="3074014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 exec it –u root grafana bash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303298" y="3460598"/>
            <a:ext cx="3074014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echo 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“Asia/Taipei” &gt; 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timezone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304475" y="3915754"/>
            <a:ext cx="3444889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dpkg-reconfigure -f noninteractive tzdata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920033" y="4364366"/>
            <a:ext cx="64246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sz="12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date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72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server_2 -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gitea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231"/>
          <a:stretch/>
        </p:blipFill>
        <p:spPr>
          <a:xfrm>
            <a:off x="2161315" y="35750"/>
            <a:ext cx="900481" cy="270281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409957" y="489631"/>
            <a:ext cx="4856528" cy="369332"/>
            <a:chOff x="256491" y="844100"/>
            <a:chExt cx="4856528" cy="369332"/>
          </a:xfrm>
        </p:grpSpPr>
        <p:sp>
          <p:nvSpPr>
            <p:cNvPr id="12" name="文字方塊 11"/>
            <p:cNvSpPr txBox="1"/>
            <p:nvPr/>
          </p:nvSpPr>
          <p:spPr>
            <a:xfrm>
              <a:off x="256491" y="844100"/>
              <a:ext cx="276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en-US" altLang="zh-TW" sz="1200" dirty="0" err="1" smtClean="0">
                  <a:solidFill>
                    <a:srgbClr val="002060"/>
                  </a:solidFill>
                </a:rPr>
                <a:t>Gitea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 </a:t>
              </a:r>
              <a:r>
                <a:rPr lang="en-US" altLang="zh-TW" sz="1200" dirty="0">
                  <a:solidFill>
                    <a:srgbClr val="002060"/>
                  </a:solidFill>
                </a:rPr>
                <a:t>W</a:t>
              </a:r>
              <a:r>
                <a:rPr lang="en-US" altLang="zh-TW" sz="1200" dirty="0" smtClean="0">
                  <a:solidFill>
                    <a:srgbClr val="002060"/>
                  </a:solidFill>
                </a:rPr>
                <a:t>eb UI:</a:t>
              </a:r>
              <a:r>
                <a:rPr lang="zh-TW" altLang="en-US" sz="1200" dirty="0" smtClean="0">
                  <a:solidFill>
                    <a:srgbClr val="002060"/>
                  </a:solidFill>
                </a:rPr>
                <a:t> </a:t>
              </a:r>
              <a:endParaRPr lang="en-US" altLang="zh-TW" sz="12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1640270" y="880416"/>
              <a:ext cx="3472749" cy="2966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http://cbn_factory.compalbn.com:10080</a:t>
              </a:r>
              <a:endParaRPr lang="en-US" altLang="zh-TW" sz="12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426057" y="1042563"/>
            <a:ext cx="5679000" cy="1639544"/>
            <a:chOff x="1426057" y="1042563"/>
            <a:chExt cx="5679000" cy="163954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6057" y="1042563"/>
              <a:ext cx="5679000" cy="1639544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3619724" y="1301337"/>
              <a:ext cx="607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>
                  <a:solidFill>
                    <a:srgbClr val="0000FF"/>
                  </a:solidFill>
                </a:rPr>
                <a:t>cbn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670877" y="1583538"/>
              <a:ext cx="799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>
                  <a:solidFill>
                    <a:srgbClr val="0000FF"/>
                  </a:solidFill>
                </a:rPr>
                <a:t>cbncbn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19" name="五邊形 18"/>
          <p:cNvSpPr/>
          <p:nvPr/>
        </p:nvSpPr>
        <p:spPr>
          <a:xfrm>
            <a:off x="0" y="1008744"/>
            <a:ext cx="1426057" cy="347472"/>
          </a:xfrm>
          <a:prstGeom prst="homePlate">
            <a:avLst/>
          </a:prstGeom>
          <a:solidFill>
            <a:srgbClr val="00B05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登入帳號密碼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0" name="五邊形 19"/>
          <p:cNvSpPr/>
          <p:nvPr/>
        </p:nvSpPr>
        <p:spPr>
          <a:xfrm>
            <a:off x="-1" y="2810889"/>
            <a:ext cx="1426057" cy="347472"/>
          </a:xfrm>
          <a:prstGeom prst="homePlate">
            <a:avLst/>
          </a:prstGeom>
          <a:solidFill>
            <a:srgbClr val="00B05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程式版本控管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468860" y="2851385"/>
            <a:ext cx="5773440" cy="1917493"/>
            <a:chOff x="2468860" y="2851385"/>
            <a:chExt cx="5773440" cy="191749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8862" y="2851385"/>
              <a:ext cx="3695701" cy="191749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468862" y="3893509"/>
              <a:ext cx="3695701" cy="37369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164560" y="3913694"/>
              <a:ext cx="1042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0000FF"/>
                  </a:solidFill>
                </a:rPr>
                <a:t>Factory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468861" y="4360772"/>
              <a:ext cx="3695701" cy="37369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468860" y="3400702"/>
              <a:ext cx="3695701" cy="37369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6164559" y="4376863"/>
              <a:ext cx="1334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0000FF"/>
                  </a:solidFill>
                </a:rPr>
                <a:t>Factory report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6164558" y="3416454"/>
              <a:ext cx="2077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rgbClr val="0000FF"/>
                  </a:solidFill>
                </a:rPr>
                <a:t>Influxdb</a:t>
              </a:r>
              <a:r>
                <a:rPr lang="en-US" altLang="zh-TW" dirty="0" smtClean="0">
                  <a:solidFill>
                    <a:srgbClr val="0000FF"/>
                  </a:solidFill>
                </a:rPr>
                <a:t> &amp; </a:t>
              </a:r>
              <a:r>
                <a:rPr lang="en-US" altLang="zh-TW" dirty="0" err="1" smtClean="0">
                  <a:solidFill>
                    <a:srgbClr val="0000FF"/>
                  </a:solidFill>
                </a:rPr>
                <a:t>grafana</a:t>
              </a:r>
              <a:r>
                <a:rPr lang="en-US" altLang="zh-TW" dirty="0" smtClean="0">
                  <a:solidFill>
                    <a:srgbClr val="0000FF"/>
                  </a:solidFill>
                </a:rPr>
                <a:t> data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49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5418" y="384679"/>
            <a:ext cx="754065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Automation </a:t>
            </a:r>
            <a:r>
              <a:rPr lang="en-US" altLang="zh-TW" sz="1100" b="1" dirty="0" smtClean="0">
                <a:solidFill>
                  <a:schemeClr val="tx2"/>
                </a:solidFill>
              </a:rPr>
              <a:t>daily test</a:t>
            </a:r>
            <a:r>
              <a:rPr lang="zh-TW" altLang="en-US" sz="1100" b="1" dirty="0" smtClean="0">
                <a:solidFill>
                  <a:schemeClr val="tx2"/>
                </a:solidFill>
              </a:rPr>
              <a:t> </a:t>
            </a:r>
            <a:r>
              <a:rPr lang="en-US" altLang="zh-TW" sz="1100" b="1" dirty="0" smtClean="0">
                <a:solidFill>
                  <a:schemeClr val="tx2"/>
                </a:solidFill>
              </a:rPr>
              <a:t>dashboard</a:t>
            </a:r>
          </a:p>
        </p:txBody>
      </p:sp>
      <p:pic>
        <p:nvPicPr>
          <p:cNvPr id="30" name="圖片 2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531132" y="780573"/>
            <a:ext cx="5614289" cy="1262994"/>
            <a:chOff x="1531132" y="780573"/>
            <a:chExt cx="5614289" cy="126299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1132" y="780573"/>
              <a:ext cx="5614289" cy="1262994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5356217" y="1180197"/>
              <a:ext cx="1747967" cy="750044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294730" y="968256"/>
              <a:ext cx="17613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smtClean="0">
                  <a:solidFill>
                    <a:schemeClr val="tx2"/>
                  </a:solidFill>
                </a:rPr>
                <a:t>Automation</a:t>
              </a:r>
              <a:endParaRPr lang="zh-TW" altLang="en-US" sz="10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721408" y="2410864"/>
            <a:ext cx="4118467" cy="2433456"/>
            <a:chOff x="798829" y="3036242"/>
            <a:chExt cx="4118467" cy="2433456"/>
          </a:xfrm>
        </p:grpSpPr>
        <p:sp>
          <p:nvSpPr>
            <p:cNvPr id="58" name="矩形 57"/>
            <p:cNvSpPr/>
            <p:nvPr/>
          </p:nvSpPr>
          <p:spPr>
            <a:xfrm>
              <a:off x="798829" y="3036242"/>
              <a:ext cx="4118467" cy="2433456"/>
            </a:xfrm>
            <a:prstGeom prst="rect">
              <a:avLst/>
            </a:prstGeom>
            <a:solidFill>
              <a:srgbClr val="90D7FF">
                <a:alpha val="10196"/>
              </a:srgbClr>
            </a:solidFill>
            <a:ln w="28575">
              <a:solidFill>
                <a:srgbClr val="90D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798829" y="3037198"/>
              <a:ext cx="18308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rgbClr val="0000FF"/>
                  </a:solidFill>
                </a:rPr>
                <a:t>PMI dashboard list</a:t>
              </a:r>
              <a:endParaRPr lang="zh-TW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798829" y="3268014"/>
              <a:ext cx="28651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/>
                <a:t>主要顯示各機種專案</a:t>
              </a:r>
              <a:r>
                <a:rPr lang="en-US" altLang="zh-TW" sz="1000" dirty="0" smtClean="0"/>
                <a:t>PMI</a:t>
              </a:r>
              <a:r>
                <a:rPr lang="zh-TW" altLang="en-US" sz="1000" dirty="0" smtClean="0"/>
                <a:t>資訊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。</a:t>
              </a:r>
              <a:endParaRPr lang="en-US" altLang="zh-TW" sz="1000" dirty="0" smtClean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818011" y="3505130"/>
              <a:ext cx="286516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介面說明</a:t>
              </a:r>
              <a:endParaRPr lang="en-US" altLang="zh-TW" sz="1000" dirty="0" smtClean="0"/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維護</a:t>
              </a:r>
              <a:r>
                <a:rPr lang="en-US" altLang="zh-TW" sz="1000" dirty="0" smtClean="0"/>
                <a:t>:</a:t>
              </a: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000" dirty="0" err="1" smtClean="0"/>
                <a:t>Influxdb</a:t>
              </a:r>
              <a:r>
                <a:rPr lang="zh-TW" altLang="en-US" sz="1000" dirty="0" smtClean="0"/>
                <a:t>資料型態</a:t>
              </a:r>
              <a:r>
                <a:rPr lang="en-US" altLang="zh-TW" sz="1000" dirty="0" smtClean="0"/>
                <a:t>&amp;</a:t>
              </a:r>
              <a:r>
                <a:rPr lang="zh-TW" altLang="en-US" sz="1000" dirty="0" smtClean="0"/>
                <a:t>查詢方式</a:t>
              </a:r>
              <a:endParaRPr lang="en-US" altLang="zh-TW" sz="1000" dirty="0" smtClean="0"/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修改</a:t>
              </a:r>
              <a:endParaRPr lang="en-US" altLang="zh-TW" sz="1000" dirty="0" smtClean="0"/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如何新增</a:t>
              </a:r>
              <a:r>
                <a:rPr lang="en-US" altLang="zh-TW" sz="1000" dirty="0" smtClean="0"/>
                <a:t>Model Type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77264" y="2410864"/>
            <a:ext cx="4181941" cy="2446243"/>
            <a:chOff x="377264" y="2410864"/>
            <a:chExt cx="4181941" cy="2446243"/>
          </a:xfrm>
        </p:grpSpPr>
        <p:grpSp>
          <p:nvGrpSpPr>
            <p:cNvPr id="8" name="群組 7"/>
            <p:cNvGrpSpPr/>
            <p:nvPr/>
          </p:nvGrpSpPr>
          <p:grpSpPr>
            <a:xfrm>
              <a:off x="377264" y="2410864"/>
              <a:ext cx="4181941" cy="2446243"/>
              <a:chOff x="4552817" y="3036242"/>
              <a:chExt cx="4181941" cy="2446243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4552817" y="3036242"/>
                <a:ext cx="4181941" cy="2446243"/>
              </a:xfrm>
              <a:prstGeom prst="rect">
                <a:avLst/>
              </a:prstGeom>
              <a:solidFill>
                <a:srgbClr val="BAD7F2">
                  <a:alpha val="10196"/>
                </a:srgbClr>
              </a:solidFill>
              <a:ln w="28575">
                <a:solidFill>
                  <a:srgbClr val="BAD7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4552817" y="3037198"/>
                <a:ext cx="25070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rgbClr val="0000FF"/>
                    </a:solidFill>
                  </a:rPr>
                  <a:t>Daily test dashboard list</a:t>
                </a:r>
                <a:endParaRPr lang="zh-TW" altLang="en-US" sz="12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4562081" y="3225253"/>
                <a:ext cx="366567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000" dirty="0" smtClean="0"/>
                  <a:t>用於</a:t>
                </a:r>
                <a:r>
                  <a:rPr lang="en-US" altLang="zh-TW" sz="1000" dirty="0" smtClean="0"/>
                  <a:t>test case</a:t>
                </a:r>
                <a:r>
                  <a:rPr lang="zh-TW" altLang="en-US" sz="1000" dirty="0" smtClean="0"/>
                  <a:t>自動化後進行的</a:t>
                </a:r>
                <a:r>
                  <a:rPr lang="en-US" altLang="zh-TW" sz="1000" dirty="0" smtClean="0"/>
                  <a:t>daily test</a:t>
                </a:r>
                <a:r>
                  <a:rPr lang="zh-TW" altLang="en-US" sz="1000" dirty="0" smtClean="0"/>
                  <a:t>資訊呈現</a:t>
                </a:r>
                <a:r>
                  <a:rPr lang="en-US" altLang="zh-TW" sz="1000" dirty="0" smtClean="0"/>
                  <a:t>dashboard</a:t>
                </a:r>
                <a:r>
                  <a:rPr lang="zh-TW" altLang="en-US" sz="1000" dirty="0" smtClean="0"/>
                  <a:t>。</a:t>
                </a:r>
                <a:endParaRPr lang="en-US" altLang="zh-TW" sz="1000" dirty="0" smtClean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492249" y="2888857"/>
              <a:ext cx="28651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架構 </a:t>
              </a:r>
              <a:r>
                <a:rPr lang="en-US" altLang="zh-TW" sz="1000" dirty="0" smtClean="0"/>
                <a:t>&amp;</a:t>
              </a:r>
              <a:r>
                <a:rPr lang="zh-TW" altLang="en-US" sz="1000" dirty="0" smtClean="0"/>
                <a:t> 介面介紹</a:t>
              </a:r>
              <a:endParaRPr lang="en-US" altLang="zh-TW" sz="1000" dirty="0" smtClean="0"/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開發 </a:t>
              </a:r>
              <a:r>
                <a:rPr lang="en-US" altLang="zh-TW" sz="1000" dirty="0" smtClean="0"/>
                <a:t>&amp;</a:t>
              </a:r>
              <a:r>
                <a:rPr lang="zh-TW" altLang="en-US" sz="1000" dirty="0" smtClean="0"/>
                <a:t> 維護</a:t>
              </a:r>
              <a:r>
                <a:rPr lang="en-US" altLang="zh-TW" sz="1000" dirty="0" smtClean="0"/>
                <a:t>:</a:t>
              </a:r>
              <a:r>
                <a:rPr lang="zh-TW" altLang="en-US" sz="1000" dirty="0" smtClean="0"/>
                <a:t> </a:t>
              </a:r>
              <a:endParaRPr lang="en-US" altLang="zh-TW" sz="1000" dirty="0" smtClean="0"/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000" dirty="0" err="1" smtClean="0"/>
                <a:t>Influxdb</a:t>
              </a:r>
              <a:r>
                <a:rPr lang="zh-TW" altLang="en-US" sz="1000" dirty="0" smtClean="0"/>
                <a:t>說明</a:t>
              </a:r>
              <a:endParaRPr lang="en-US" altLang="zh-TW" sz="1000" dirty="0"/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en-US" altLang="zh-TW" sz="1000" dirty="0" err="1" smtClean="0"/>
                <a:t>Grafana</a:t>
              </a:r>
              <a:r>
                <a:rPr lang="zh-TW" altLang="en-US" sz="1000" dirty="0" smtClean="0"/>
                <a:t>串接資料源</a:t>
              </a:r>
              <a:endParaRPr lang="en-US" altLang="zh-TW" sz="1000" dirty="0" smtClean="0"/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如何複製新增</a:t>
              </a:r>
              <a:r>
                <a:rPr lang="en-US" altLang="zh-TW" sz="1000" dirty="0" smtClean="0"/>
                <a:t>Dashboard</a:t>
              </a: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如何複製新增</a:t>
              </a:r>
              <a:r>
                <a:rPr lang="en-US" altLang="zh-TW" sz="1000" dirty="0" smtClean="0"/>
                <a:t>Panel</a:t>
              </a: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修改</a:t>
              </a:r>
              <a:r>
                <a:rPr lang="en-US" altLang="zh-TW" sz="1000" dirty="0" smtClean="0"/>
                <a:t>Panel</a:t>
              </a:r>
            </a:p>
            <a:p>
              <a:pPr marL="514324" lvl="1" indent="-171450">
                <a:lnSpc>
                  <a:spcPct val="150000"/>
                </a:lnSpc>
                <a:buFont typeface="Wingdings" panose="05000000000000000000" pitchFamily="2" charset="2"/>
                <a:buChar char="p"/>
              </a:pPr>
              <a:r>
                <a:rPr lang="zh-TW" altLang="en-US" sz="1000" dirty="0" smtClean="0"/>
                <a:t>編輯</a:t>
              </a:r>
              <a:r>
                <a:rPr lang="en-US" altLang="zh-TW" sz="1000" dirty="0" smtClean="0"/>
                <a:t>Panel</a:t>
              </a:r>
            </a:p>
          </p:txBody>
        </p:sp>
      </p:grpSp>
      <p:pic>
        <p:nvPicPr>
          <p:cNvPr id="35" name="圖片 3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967" y="2930118"/>
            <a:ext cx="241441" cy="251995"/>
          </a:xfrm>
          <a:prstGeom prst="rect">
            <a:avLst/>
          </a:prstGeom>
        </p:spPr>
      </p:pic>
      <p:pic>
        <p:nvPicPr>
          <p:cNvPr id="41" name="圖片 4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687" y="3367915"/>
            <a:ext cx="241441" cy="251995"/>
          </a:xfrm>
          <a:prstGeom prst="rect">
            <a:avLst/>
          </a:prstGeom>
        </p:spPr>
      </p:pic>
      <p:pic>
        <p:nvPicPr>
          <p:cNvPr id="42" name="圖片 4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2389" y="3606358"/>
            <a:ext cx="241441" cy="251995"/>
          </a:xfrm>
          <a:prstGeom prst="rect">
            <a:avLst/>
          </a:prstGeom>
        </p:spPr>
      </p:pic>
      <p:pic>
        <p:nvPicPr>
          <p:cNvPr id="44" name="圖片 4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8100" y="3845564"/>
            <a:ext cx="241441" cy="251995"/>
          </a:xfrm>
          <a:prstGeom prst="rect">
            <a:avLst/>
          </a:prstGeom>
        </p:spPr>
      </p:pic>
      <p:pic>
        <p:nvPicPr>
          <p:cNvPr id="45" name="圖片 4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557" y="4083515"/>
            <a:ext cx="241441" cy="251995"/>
          </a:xfrm>
          <a:prstGeom prst="rect">
            <a:avLst/>
          </a:prstGeom>
        </p:spPr>
      </p:pic>
      <p:pic>
        <p:nvPicPr>
          <p:cNvPr id="49" name="圖片 4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967" y="4297125"/>
            <a:ext cx="241441" cy="251995"/>
          </a:xfrm>
          <a:prstGeom prst="rect">
            <a:avLst/>
          </a:prstGeom>
        </p:spPr>
      </p:pic>
      <p:pic>
        <p:nvPicPr>
          <p:cNvPr id="50" name="圖片 49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967" y="4562487"/>
            <a:ext cx="241441" cy="251995"/>
          </a:xfrm>
          <a:prstGeom prst="rect">
            <a:avLst/>
          </a:prstGeom>
        </p:spPr>
      </p:pic>
      <p:pic>
        <p:nvPicPr>
          <p:cNvPr id="51" name="圖片 50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172" y="2905712"/>
            <a:ext cx="241441" cy="251995"/>
          </a:xfrm>
          <a:prstGeom prst="rect">
            <a:avLst/>
          </a:prstGeom>
        </p:spPr>
      </p:pic>
      <p:pic>
        <p:nvPicPr>
          <p:cNvPr id="66" name="圖片 65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5343" y="3369661"/>
            <a:ext cx="241441" cy="251995"/>
          </a:xfrm>
          <a:prstGeom prst="rect">
            <a:avLst/>
          </a:prstGeom>
        </p:spPr>
      </p:pic>
      <p:pic>
        <p:nvPicPr>
          <p:cNvPr id="67" name="圖片 66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931" y="3597505"/>
            <a:ext cx="241441" cy="251995"/>
          </a:xfrm>
          <a:prstGeom prst="rect">
            <a:avLst/>
          </a:prstGeom>
        </p:spPr>
      </p:pic>
      <p:pic>
        <p:nvPicPr>
          <p:cNvPr id="68" name="圖片 67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098" y="3831520"/>
            <a:ext cx="241441" cy="251995"/>
          </a:xfrm>
          <a:prstGeom prst="rect">
            <a:avLst/>
          </a:prstGeom>
        </p:spPr>
      </p:pic>
      <p:cxnSp>
        <p:nvCxnSpPr>
          <p:cNvPr id="40" name="肘形接點 39"/>
          <p:cNvCxnSpPr>
            <a:stCxn id="20" idx="2"/>
            <a:endCxn id="59" idx="0"/>
          </p:cNvCxnSpPr>
          <p:nvPr/>
        </p:nvCxnSpPr>
        <p:spPr>
          <a:xfrm rot="5400000">
            <a:off x="4108907" y="289569"/>
            <a:ext cx="480623" cy="3761966"/>
          </a:xfrm>
          <a:prstGeom prst="bentConnector3">
            <a:avLst>
              <a:gd name="adj1" fmla="val 50000"/>
            </a:avLst>
          </a:prstGeom>
          <a:ln w="28575" cap="flat">
            <a:gradFill>
              <a:gsLst>
                <a:gs pos="8000">
                  <a:schemeClr val="tx2"/>
                </a:gs>
                <a:gs pos="94000">
                  <a:srgbClr val="C0E8FF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接點 45"/>
          <p:cNvCxnSpPr>
            <a:stCxn id="20" idx="2"/>
            <a:endCxn id="58" idx="0"/>
          </p:cNvCxnSpPr>
          <p:nvPr/>
        </p:nvCxnSpPr>
        <p:spPr>
          <a:xfrm rot="16200000" flipH="1">
            <a:off x="6265110" y="1895331"/>
            <a:ext cx="480623" cy="550441"/>
          </a:xfrm>
          <a:prstGeom prst="bentConnector3">
            <a:avLst>
              <a:gd name="adj1" fmla="val 50000"/>
            </a:avLst>
          </a:prstGeom>
          <a:ln w="28575" cap="flat">
            <a:gradFill>
              <a:gsLst>
                <a:gs pos="8000">
                  <a:schemeClr val="tx2"/>
                </a:gs>
                <a:gs pos="96000">
                  <a:srgbClr val="90D7FF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4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3745393" y="2483046"/>
            <a:ext cx="1801375" cy="1059430"/>
            <a:chOff x="3745393" y="2483046"/>
            <a:chExt cx="1801375" cy="1059430"/>
          </a:xfrm>
        </p:grpSpPr>
        <p:grpSp>
          <p:nvGrpSpPr>
            <p:cNvPr id="36" name="群組 35"/>
            <p:cNvGrpSpPr/>
            <p:nvPr/>
          </p:nvGrpSpPr>
          <p:grpSpPr>
            <a:xfrm>
              <a:off x="3745393" y="2483046"/>
              <a:ext cx="1801375" cy="1059430"/>
              <a:chOff x="1657997" y="2509170"/>
              <a:chExt cx="1801375" cy="1059430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7997" y="2691129"/>
                <a:ext cx="1801375" cy="877471"/>
              </a:xfrm>
              <a:prstGeom prst="rect">
                <a:avLst/>
              </a:prstGeom>
            </p:spPr>
          </p:pic>
          <p:sp>
            <p:nvSpPr>
              <p:cNvPr id="30" name="文字方塊 29"/>
              <p:cNvSpPr txBox="1"/>
              <p:nvPr/>
            </p:nvSpPr>
            <p:spPr>
              <a:xfrm>
                <a:off x="1765354" y="2509170"/>
                <a:ext cx="158665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Model</a:t>
                </a:r>
                <a:r>
                  <a:rPr lang="zh-TW" altLang="en-US" sz="8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800" b="1" dirty="0" smtClean="0">
                    <a:solidFill>
                      <a:srgbClr val="0000FF"/>
                    </a:solidFill>
                  </a:rPr>
                  <a:t>information</a:t>
                </a: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380168" y="2736805"/>
              <a:ext cx="230198" cy="10231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077063" y="2831722"/>
              <a:ext cx="230198" cy="10231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06542" y="428874"/>
            <a:ext cx="6947847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zh-TW" altLang="en-US" sz="1200" dirty="0">
                <a:solidFill>
                  <a:srgbClr val="002060"/>
                </a:solidFill>
                <a:sym typeface="Wingdings" panose="05000000000000000000" pitchFamily="2" charset="2"/>
              </a:rPr>
              <a:t> 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架構</a:t>
            </a:r>
            <a:r>
              <a:rPr lang="en-US" altLang="zh-TW" sz="1200" dirty="0" smtClean="0">
                <a:solidFill>
                  <a:srgbClr val="002060"/>
                </a:solidFill>
              </a:rPr>
              <a:t>&amp;</a:t>
            </a:r>
            <a:r>
              <a:rPr lang="zh-TW" altLang="en-US" sz="1200" dirty="0" smtClean="0">
                <a:solidFill>
                  <a:srgbClr val="002060"/>
                </a:solidFill>
              </a:rPr>
              <a:t>功能；</a:t>
            </a:r>
            <a:r>
              <a:rPr lang="zh-TW" altLang="en-US" sz="1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介面介紹；開發</a:t>
            </a:r>
            <a:r>
              <a:rPr lang="en-US" altLang="zh-TW" sz="1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&amp;</a:t>
            </a:r>
            <a:r>
              <a:rPr lang="zh-TW" altLang="en-US" sz="12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維護方式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cxnSp>
        <p:nvCxnSpPr>
          <p:cNvPr id="11" name="直線接點 10"/>
          <p:cNvCxnSpPr>
            <a:stCxn id="3" idx="2"/>
            <a:endCxn id="5" idx="0"/>
          </p:cNvCxnSpPr>
          <p:nvPr/>
        </p:nvCxnSpPr>
        <p:spPr>
          <a:xfrm>
            <a:off x="4646081" y="2239654"/>
            <a:ext cx="0" cy="42535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019908" y="1678424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00B050"/>
                </a:solidFill>
              </a:rPr>
              <a:t>Layer1</a:t>
            </a:r>
            <a:endParaRPr lang="en-US" altLang="zh-TW" sz="1400" dirty="0">
              <a:solidFill>
                <a:srgbClr val="00B05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19908" y="2975975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00B050"/>
                </a:solidFill>
              </a:rPr>
              <a:t>Layer2</a:t>
            </a:r>
            <a:endParaRPr lang="en-US" altLang="zh-TW" sz="1400" dirty="0">
              <a:solidFill>
                <a:srgbClr val="00B05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19908" y="4281775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00B050"/>
                </a:solidFill>
              </a:rPr>
              <a:t>Layer3</a:t>
            </a:r>
            <a:endParaRPr lang="en-US" altLang="zh-TW" sz="1400" dirty="0">
              <a:solidFill>
                <a:srgbClr val="00B050"/>
              </a:solidFill>
            </a:endParaRPr>
          </a:p>
        </p:txBody>
      </p:sp>
      <p:cxnSp>
        <p:nvCxnSpPr>
          <p:cNvPr id="26" name="肘形接點 25"/>
          <p:cNvCxnSpPr>
            <a:stCxn id="32" idx="0"/>
            <a:endCxn id="5" idx="2"/>
          </p:cNvCxnSpPr>
          <p:nvPr/>
        </p:nvCxnSpPr>
        <p:spPr>
          <a:xfrm rot="16200000" flipV="1">
            <a:off x="5114987" y="3073570"/>
            <a:ext cx="439432" cy="1377243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3745393" y="1249681"/>
            <a:ext cx="1801375" cy="989973"/>
            <a:chOff x="1657997" y="1249681"/>
            <a:chExt cx="1801375" cy="98997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7997" y="1424972"/>
              <a:ext cx="1801375" cy="814682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1765355" y="1249681"/>
              <a:ext cx="15866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00FF"/>
                  </a:solidFill>
                </a:rPr>
                <a:t>Daily test result summary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269293" y="3810105"/>
            <a:ext cx="1801376" cy="1021976"/>
            <a:chOff x="1657997" y="3810105"/>
            <a:chExt cx="1801376" cy="102197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7997" y="3988099"/>
              <a:ext cx="1801376" cy="843982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1778137" y="3810105"/>
              <a:ext cx="15866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00FF"/>
                  </a:solidFill>
                </a:rPr>
                <a:t>Fail test case information</a:t>
              </a: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5109268" y="3810105"/>
            <a:ext cx="1828112" cy="1021976"/>
            <a:chOff x="3792579" y="3810105"/>
            <a:chExt cx="1828112" cy="1021976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2579" y="3981908"/>
              <a:ext cx="1828112" cy="850173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3917062" y="3810105"/>
              <a:ext cx="15866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00FF"/>
                  </a:solidFill>
                </a:rPr>
                <a:t>Skip test case information</a:t>
              </a:r>
            </a:p>
          </p:txBody>
        </p:sp>
      </p:grpSp>
      <p:cxnSp>
        <p:nvCxnSpPr>
          <p:cNvPr id="39" name="肘形接點 38"/>
          <p:cNvCxnSpPr>
            <a:stCxn id="12" idx="0"/>
            <a:endCxn id="5" idx="2"/>
          </p:cNvCxnSpPr>
          <p:nvPr/>
        </p:nvCxnSpPr>
        <p:spPr>
          <a:xfrm rot="5400000" flipH="1" flipV="1">
            <a:off x="3685220" y="3027238"/>
            <a:ext cx="445623" cy="1476100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2148522" y="846040"/>
            <a:ext cx="6833930" cy="315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B0F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B0F0"/>
                </a:solidFill>
              </a:rPr>
              <a:t>分成三層架構，由各機種良率概要 → 機種詳細測試結果 → </a:t>
            </a:r>
            <a:r>
              <a:rPr lang="en-US" altLang="zh-TW" sz="1100" dirty="0" smtClean="0">
                <a:solidFill>
                  <a:srgbClr val="00B0F0"/>
                </a:solidFill>
              </a:rPr>
              <a:t>Fail &amp; Skip</a:t>
            </a:r>
            <a:r>
              <a:rPr lang="zh-TW" altLang="en-US" sz="1100" dirty="0" smtClean="0">
                <a:solidFill>
                  <a:srgbClr val="00B0F0"/>
                </a:solidFill>
              </a:rPr>
              <a:t> </a:t>
            </a:r>
            <a:r>
              <a:rPr lang="en-US" altLang="zh-TW" sz="1100" dirty="0" smtClean="0">
                <a:solidFill>
                  <a:srgbClr val="00B0F0"/>
                </a:solidFill>
              </a:rPr>
              <a:t>test case</a:t>
            </a:r>
            <a:r>
              <a:rPr lang="zh-TW" altLang="en-US" sz="1100" dirty="0" smtClean="0">
                <a:solidFill>
                  <a:srgbClr val="00B0F0"/>
                </a:solidFill>
              </a:rPr>
              <a:t>列表往下延伸。</a:t>
            </a:r>
            <a:endParaRPr lang="en-US" altLang="zh-TW" sz="1100" dirty="0" smtClean="0">
              <a:solidFill>
                <a:srgbClr val="00B0F0"/>
              </a:solidFill>
            </a:endParaRPr>
          </a:p>
        </p:txBody>
      </p:sp>
      <p:pic>
        <p:nvPicPr>
          <p:cNvPr id="43" name="圖片 4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256" y="1229738"/>
            <a:ext cx="181079" cy="188995"/>
          </a:xfrm>
          <a:prstGeom prst="rect">
            <a:avLst/>
          </a:prstGeom>
        </p:spPr>
      </p:pic>
      <p:pic>
        <p:nvPicPr>
          <p:cNvPr id="44" name="圖片 4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213" y="2476854"/>
            <a:ext cx="181079" cy="188995"/>
          </a:xfrm>
          <a:prstGeom prst="rect">
            <a:avLst/>
          </a:prstGeom>
        </p:spPr>
      </p:pic>
      <p:pic>
        <p:nvPicPr>
          <p:cNvPr id="45" name="圖片 4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300" y="3793185"/>
            <a:ext cx="181079" cy="188995"/>
          </a:xfrm>
          <a:prstGeom prst="rect">
            <a:avLst/>
          </a:prstGeom>
        </p:spPr>
      </p:pic>
      <p:pic>
        <p:nvPicPr>
          <p:cNvPr id="46" name="圖片 45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815" y="3783864"/>
            <a:ext cx="181079" cy="188995"/>
          </a:xfrm>
          <a:prstGeom prst="rect">
            <a:avLst/>
          </a:prstGeom>
        </p:spPr>
      </p:pic>
      <p:grpSp>
        <p:nvGrpSpPr>
          <p:cNvPr id="47" name="群組 46"/>
          <p:cNvGrpSpPr/>
          <p:nvPr/>
        </p:nvGrpSpPr>
        <p:grpSpPr>
          <a:xfrm>
            <a:off x="191632" y="857469"/>
            <a:ext cx="2020833" cy="338903"/>
            <a:chOff x="198227" y="1067865"/>
            <a:chExt cx="2020833" cy="338903"/>
          </a:xfrm>
        </p:grpSpPr>
        <p:sp>
          <p:nvSpPr>
            <p:cNvPr id="48" name="圓角矩形 47"/>
            <p:cNvSpPr/>
            <p:nvPr/>
          </p:nvSpPr>
          <p:spPr>
            <a:xfrm>
              <a:off x="297340" y="1067865"/>
              <a:ext cx="1921720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Dashboard</a:t>
              </a:r>
              <a:r>
                <a:rPr lang="zh-TW" altLang="en-US" b="1" dirty="0">
                  <a:solidFill>
                    <a:schemeClr val="bg1"/>
                  </a:solidFill>
                </a:rPr>
                <a:t>架構</a:t>
              </a:r>
            </a:p>
          </p:txBody>
        </p:sp>
        <p:sp>
          <p:nvSpPr>
            <p:cNvPr id="49" name="橢圓 48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33" name="圖片 32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5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171" y="1398849"/>
            <a:ext cx="5976467" cy="270289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547248" y="1707421"/>
            <a:ext cx="5865924" cy="157788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547248" y="3331029"/>
            <a:ext cx="5865924" cy="71845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1108288" y="968522"/>
            <a:ext cx="683393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分成兩部分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上半部為各機種</a:t>
            </a:r>
            <a:r>
              <a:rPr lang="en-US" altLang="zh-TW" sz="11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100" dirty="0" smtClean="0">
                <a:solidFill>
                  <a:srgbClr val="002060"/>
                </a:solidFill>
              </a:rPr>
              <a:t>良率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&amp;Pass/Fail</a:t>
            </a:r>
            <a:r>
              <a:rPr lang="zh-TW" altLang="en-US" sz="1100" dirty="0" smtClean="0">
                <a:solidFill>
                  <a:srgbClr val="002060"/>
                </a:solidFill>
              </a:rPr>
              <a:t>數量；下半部為各機種一週內良率變化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593669" y="1752067"/>
            <a:ext cx="1358537" cy="1494053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3065417" y="1749338"/>
            <a:ext cx="1358537" cy="1494053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537165" y="1749338"/>
            <a:ext cx="1358537" cy="1494053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008913" y="1749338"/>
            <a:ext cx="1358537" cy="1494053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959871" y="2268583"/>
            <a:ext cx="810147" cy="289891"/>
            <a:chOff x="959871" y="2268583"/>
            <a:chExt cx="810147" cy="289891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1182189" y="2272937"/>
              <a:ext cx="587829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959871" y="2268583"/>
              <a:ext cx="228712" cy="289891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字方塊 17"/>
          <p:cNvSpPr txBox="1"/>
          <p:nvPr/>
        </p:nvSpPr>
        <p:spPr>
          <a:xfrm>
            <a:off x="137478" y="2607621"/>
            <a:ext cx="1304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tx2"/>
                </a:solidFill>
              </a:rPr>
              <a:t>點選儀表板可連結至</a:t>
            </a:r>
            <a:r>
              <a:rPr lang="en-US" altLang="zh-TW" sz="1200" dirty="0" smtClean="0">
                <a:solidFill>
                  <a:schemeClr val="tx2"/>
                </a:solidFill>
              </a:rPr>
              <a:t>Layer2</a:t>
            </a:r>
            <a:endParaRPr lang="zh-TW" altLang="en-US" sz="1200" dirty="0">
              <a:solidFill>
                <a:schemeClr val="tx2"/>
              </a:solidFill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91632" y="523987"/>
            <a:ext cx="2372525" cy="338903"/>
            <a:chOff x="198227" y="1067865"/>
            <a:chExt cx="2372525" cy="338903"/>
          </a:xfrm>
        </p:grpSpPr>
        <p:sp>
          <p:nvSpPr>
            <p:cNvPr id="49" name="圓角矩形 48"/>
            <p:cNvSpPr/>
            <p:nvPr/>
          </p:nvSpPr>
          <p:spPr>
            <a:xfrm>
              <a:off x="297339" y="1067865"/>
              <a:ext cx="2273413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Dashboard</a:t>
              </a:r>
              <a:r>
                <a:rPr lang="zh-TW" altLang="en-US" b="1" dirty="0">
                  <a:solidFill>
                    <a:schemeClr val="bg1"/>
                  </a:solidFill>
                </a:rPr>
                <a:t>介面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介紹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橢圓 49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</p:grpSp>
      <p:sp>
        <p:nvSpPr>
          <p:cNvPr id="51" name="圓角矩形 50"/>
          <p:cNvSpPr/>
          <p:nvPr/>
        </p:nvSpPr>
        <p:spPr>
          <a:xfrm>
            <a:off x="2468240" y="523987"/>
            <a:ext cx="2314775" cy="33890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C00000"/>
                </a:solidFill>
              </a:rPr>
              <a:t>Daily test result summary</a:t>
            </a:r>
          </a:p>
        </p:txBody>
      </p:sp>
      <p:pic>
        <p:nvPicPr>
          <p:cNvPr id="21" name="圖片 2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382" y="1705780"/>
            <a:ext cx="5976467" cy="2894165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756595" y="958518"/>
            <a:ext cx="776720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分成</a:t>
            </a:r>
            <a:r>
              <a:rPr lang="zh-TW" altLang="en-US" sz="1100" dirty="0">
                <a:solidFill>
                  <a:srgbClr val="002060"/>
                </a:solidFill>
              </a:rPr>
              <a:t>四</a:t>
            </a:r>
            <a:r>
              <a:rPr lang="zh-TW" altLang="en-US" sz="1100" dirty="0" smtClean="0">
                <a:solidFill>
                  <a:srgbClr val="002060"/>
                </a:solidFill>
              </a:rPr>
              <a:t>部分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100" dirty="0" smtClean="0">
                <a:solidFill>
                  <a:srgbClr val="002060"/>
                </a:solidFill>
              </a:rPr>
              <a:t>Model</a:t>
            </a:r>
            <a:r>
              <a:rPr lang="zh-TW" altLang="en-US" sz="1100" dirty="0" smtClean="0">
                <a:solidFill>
                  <a:srgbClr val="002060"/>
                </a:solidFill>
              </a:rPr>
              <a:t>良率資訊；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前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30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天測試結果；當天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FW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版本；過去一週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Pass/Fail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數量變化曲線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08881" y="1944014"/>
            <a:ext cx="2935231" cy="63932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508881" y="2632946"/>
            <a:ext cx="2935231" cy="1939054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491042" y="1944014"/>
            <a:ext cx="2935231" cy="31321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491042" y="2319735"/>
            <a:ext cx="2935231" cy="224579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461951" y="1944014"/>
            <a:ext cx="1137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Model</a:t>
            </a:r>
            <a:r>
              <a:rPr lang="zh-TW" altLang="en-US" sz="1000" dirty="0" smtClean="0">
                <a:solidFill>
                  <a:srgbClr val="FFFF00"/>
                </a:solidFill>
              </a:rPr>
              <a:t>良率資訊</a:t>
            </a:r>
            <a:endParaRPr lang="en-US" altLang="zh-TW" sz="1000" dirty="0" smtClean="0">
              <a:solidFill>
                <a:srgbClr val="FFFF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235569" y="2611860"/>
            <a:ext cx="1355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前</a:t>
            </a:r>
            <a:r>
              <a:rPr lang="en-US" altLang="zh-TW" sz="1000" dirty="0" smtClean="0">
                <a:solidFill>
                  <a:srgbClr val="FFFF00"/>
                </a:solidFill>
              </a:rPr>
              <a:t>30</a:t>
            </a:r>
            <a:r>
              <a:rPr lang="zh-TW" altLang="en-US" sz="1000" dirty="0" smtClean="0">
                <a:solidFill>
                  <a:srgbClr val="FFFF00"/>
                </a:solidFill>
              </a:rPr>
              <a:t>天測試結果</a:t>
            </a:r>
            <a:r>
              <a:rPr lang="en-US" altLang="zh-TW" sz="1000" dirty="0" smtClean="0">
                <a:solidFill>
                  <a:srgbClr val="FFFF00"/>
                </a:solidFill>
              </a:rPr>
              <a:t>list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6343158" y="2015932"/>
            <a:ext cx="1355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當天測試</a:t>
            </a:r>
            <a:r>
              <a:rPr lang="en-US" altLang="zh-TW" sz="1000" dirty="0" smtClean="0">
                <a:solidFill>
                  <a:srgbClr val="FFFF00"/>
                </a:solidFill>
              </a:rPr>
              <a:t>FW</a:t>
            </a:r>
            <a:r>
              <a:rPr lang="zh-TW" altLang="en-US" sz="1000" dirty="0" smtClean="0">
                <a:solidFill>
                  <a:srgbClr val="FFFF00"/>
                </a:solidFill>
              </a:rPr>
              <a:t>版本</a:t>
            </a:r>
            <a:endParaRPr lang="en-US" altLang="zh-TW" sz="1000" dirty="0" smtClean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59417" y="2313193"/>
            <a:ext cx="2000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過去一週</a:t>
            </a:r>
            <a:r>
              <a:rPr lang="en-US" altLang="zh-TW" sz="1000" dirty="0" smtClean="0">
                <a:solidFill>
                  <a:srgbClr val="FFFF00"/>
                </a:solidFill>
              </a:rPr>
              <a:t>Pass/Fail</a:t>
            </a:r>
            <a:r>
              <a:rPr lang="zh-TW" altLang="en-US" sz="1000" dirty="0" smtClean="0">
                <a:solidFill>
                  <a:srgbClr val="FFFF00"/>
                </a:solidFill>
              </a:rPr>
              <a:t>數量趨勢變化</a:t>
            </a:r>
            <a:endParaRPr lang="en-US" altLang="zh-TW" sz="1000" dirty="0" smtClean="0">
              <a:solidFill>
                <a:srgbClr val="FFFF00"/>
              </a:solidFill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2607388" y="1619050"/>
            <a:ext cx="148601" cy="792421"/>
            <a:chOff x="2607388" y="1734146"/>
            <a:chExt cx="148601" cy="792421"/>
          </a:xfrm>
        </p:grpSpPr>
        <p:cxnSp>
          <p:nvCxnSpPr>
            <p:cNvPr id="35" name="直線單箭頭接點 34"/>
            <p:cNvCxnSpPr/>
            <p:nvPr/>
          </p:nvCxnSpPr>
          <p:spPr>
            <a:xfrm>
              <a:off x="2615312" y="2415501"/>
              <a:ext cx="140677" cy="11106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2607388" y="1734146"/>
              <a:ext cx="5010" cy="687749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字方塊 50"/>
          <p:cNvSpPr txBox="1"/>
          <p:nvPr/>
        </p:nvSpPr>
        <p:spPr>
          <a:xfrm>
            <a:off x="1228628" y="1360814"/>
            <a:ext cx="188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Skip</a:t>
            </a:r>
            <a:r>
              <a:rPr lang="zh-TW" altLang="en-US" sz="1000" dirty="0" smtClean="0">
                <a:solidFill>
                  <a:schemeClr val="tx2"/>
                </a:solidFill>
              </a:rPr>
              <a:t> 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3581368" y="1607035"/>
            <a:ext cx="143591" cy="508271"/>
            <a:chOff x="2612398" y="2018296"/>
            <a:chExt cx="143591" cy="508271"/>
          </a:xfrm>
        </p:grpSpPr>
        <p:cxnSp>
          <p:nvCxnSpPr>
            <p:cNvPr id="53" name="直線單箭頭接點 52"/>
            <p:cNvCxnSpPr/>
            <p:nvPr/>
          </p:nvCxnSpPr>
          <p:spPr>
            <a:xfrm>
              <a:off x="2615312" y="2415501"/>
              <a:ext cx="140677" cy="11106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>
              <a:off x="2612398" y="2018296"/>
              <a:ext cx="0" cy="403599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/>
          <p:cNvSpPr txBox="1"/>
          <p:nvPr/>
        </p:nvSpPr>
        <p:spPr>
          <a:xfrm>
            <a:off x="3261402" y="1360813"/>
            <a:ext cx="1892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Fail</a:t>
            </a:r>
            <a:r>
              <a:rPr lang="zh-TW" altLang="en-US" sz="1000" dirty="0" smtClean="0">
                <a:solidFill>
                  <a:schemeClr val="tx2"/>
                </a:solidFill>
              </a:rPr>
              <a:t> 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191632" y="523987"/>
            <a:ext cx="2372525" cy="338903"/>
            <a:chOff x="198227" y="1067865"/>
            <a:chExt cx="2372525" cy="338903"/>
          </a:xfrm>
        </p:grpSpPr>
        <p:sp>
          <p:nvSpPr>
            <p:cNvPr id="62" name="圓角矩形 61"/>
            <p:cNvSpPr/>
            <p:nvPr/>
          </p:nvSpPr>
          <p:spPr>
            <a:xfrm>
              <a:off x="297339" y="1067865"/>
              <a:ext cx="2273413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Dashboard</a:t>
              </a:r>
              <a:r>
                <a:rPr lang="zh-TW" altLang="en-US" b="1" dirty="0">
                  <a:solidFill>
                    <a:schemeClr val="bg1"/>
                  </a:solidFill>
                </a:rPr>
                <a:t>介面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介紹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橢圓 62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</p:grpSp>
      <p:sp>
        <p:nvSpPr>
          <p:cNvPr id="64" name="圓角矩形 63"/>
          <p:cNvSpPr/>
          <p:nvPr/>
        </p:nvSpPr>
        <p:spPr>
          <a:xfrm>
            <a:off x="2468241" y="523987"/>
            <a:ext cx="1688123" cy="33890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C00000"/>
                </a:solidFill>
              </a:rPr>
              <a:t>Model information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27" name="圖片 2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756595" y="958518"/>
            <a:ext cx="776720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主要分成</a:t>
            </a:r>
            <a:r>
              <a:rPr lang="zh-TW" altLang="en-US" sz="1100" dirty="0">
                <a:solidFill>
                  <a:srgbClr val="002060"/>
                </a:solidFill>
              </a:rPr>
              <a:t>三</a:t>
            </a:r>
            <a:r>
              <a:rPr lang="zh-TW" altLang="en-US" sz="1100" dirty="0" smtClean="0">
                <a:solidFill>
                  <a:srgbClr val="002060"/>
                </a:solidFill>
              </a:rPr>
              <a:t>部分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當天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列表</a:t>
            </a:r>
            <a:r>
              <a:rPr lang="zh-TW" altLang="en-US" sz="1100" dirty="0" smtClean="0">
                <a:solidFill>
                  <a:srgbClr val="002060"/>
                </a:solidFill>
              </a:rPr>
              <a:t>；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過去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7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天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列表；過去一週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數量趨勢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812" y="1409774"/>
            <a:ext cx="6203292" cy="290637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489696" y="2136106"/>
            <a:ext cx="2986387" cy="212256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552458" y="1693827"/>
            <a:ext cx="2986387" cy="83196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552457" y="2589004"/>
            <a:ext cx="2986387" cy="16696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991303" y="2136106"/>
            <a:ext cx="15424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當天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test </a:t>
            </a:r>
            <a:r>
              <a:rPr lang="en-US" altLang="zh-TW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case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列表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5292" y="2590894"/>
            <a:ext cx="17411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過去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7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天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列表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97844" y="1693827"/>
            <a:ext cx="14173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過去一週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Fail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數量趨勢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191632" y="523987"/>
            <a:ext cx="2372525" cy="338903"/>
            <a:chOff x="198227" y="1067865"/>
            <a:chExt cx="2372525" cy="338903"/>
          </a:xfrm>
        </p:grpSpPr>
        <p:sp>
          <p:nvSpPr>
            <p:cNvPr id="36" name="圓角矩形 35"/>
            <p:cNvSpPr/>
            <p:nvPr/>
          </p:nvSpPr>
          <p:spPr>
            <a:xfrm>
              <a:off x="297339" y="1067865"/>
              <a:ext cx="2273413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Dashboard</a:t>
              </a:r>
              <a:r>
                <a:rPr lang="zh-TW" altLang="en-US" b="1" dirty="0">
                  <a:solidFill>
                    <a:schemeClr val="bg1"/>
                  </a:solidFill>
                </a:rPr>
                <a:t>介面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介紹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</p:grpSp>
      <p:sp>
        <p:nvSpPr>
          <p:cNvPr id="41" name="圓角矩形 40"/>
          <p:cNvSpPr/>
          <p:nvPr/>
        </p:nvSpPr>
        <p:spPr>
          <a:xfrm>
            <a:off x="2468241" y="523987"/>
            <a:ext cx="2231648" cy="33890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C00000"/>
                </a:solidFill>
              </a:rPr>
              <a:t>Fail test case information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18" name="圖片 1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460" y="1423601"/>
            <a:ext cx="6317532" cy="29380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89696" y="2136106"/>
            <a:ext cx="3082304" cy="212256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635844" y="1668249"/>
            <a:ext cx="3082304" cy="8895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635844" y="2620394"/>
            <a:ext cx="3082304" cy="163827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56595" y="958518"/>
            <a:ext cx="776720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主要分成</a:t>
            </a:r>
            <a:r>
              <a:rPr lang="zh-TW" altLang="en-US" sz="1100" dirty="0">
                <a:solidFill>
                  <a:srgbClr val="002060"/>
                </a:solidFill>
              </a:rPr>
              <a:t>三</a:t>
            </a:r>
            <a:r>
              <a:rPr lang="zh-TW" altLang="en-US" sz="1100" dirty="0" smtClean="0">
                <a:solidFill>
                  <a:srgbClr val="002060"/>
                </a:solidFill>
              </a:rPr>
              <a:t>部分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當天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列表</a:t>
            </a:r>
            <a:r>
              <a:rPr lang="zh-TW" altLang="en-US" sz="1100" dirty="0" smtClean="0">
                <a:solidFill>
                  <a:srgbClr val="002060"/>
                </a:solidFill>
              </a:rPr>
              <a:t>；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過去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7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天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列表；過去一週</a:t>
            </a:r>
            <a:r>
              <a:rPr lang="en-US" altLang="zh-TW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1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數量趨勢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10307" y="2136106"/>
            <a:ext cx="15840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當天</a:t>
            </a:r>
            <a:r>
              <a:rPr lang="en-US" altLang="zh-TW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test </a:t>
            </a:r>
            <a:r>
              <a:rPr lang="en-US" altLang="zh-TW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case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列表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57423" y="2590894"/>
            <a:ext cx="1782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過去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7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天</a:t>
            </a:r>
            <a:r>
              <a:rPr lang="en-US" altLang="zh-TW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的</a:t>
            </a:r>
            <a:r>
              <a:rPr lang="en-US" altLang="zh-TW" sz="1000" dirty="0">
                <a:solidFill>
                  <a:srgbClr val="FFFF00"/>
                </a:solidFill>
                <a:sym typeface="Wingdings" panose="05000000000000000000" pitchFamily="2" charset="2"/>
              </a:rPr>
              <a:t>test case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列表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99975" y="1693827"/>
            <a:ext cx="14590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過去一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週</a:t>
            </a:r>
            <a:r>
              <a:rPr lang="en-US" altLang="zh-TW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Skip</a:t>
            </a:r>
            <a:r>
              <a:rPr lang="zh-TW" altLang="en-US" sz="1000" dirty="0" smtClean="0">
                <a:solidFill>
                  <a:srgbClr val="FFFF00"/>
                </a:solidFill>
                <a:sym typeface="Wingdings" panose="05000000000000000000" pitchFamily="2" charset="2"/>
              </a:rPr>
              <a:t>數量</a:t>
            </a:r>
            <a:r>
              <a:rPr lang="zh-TW" altLang="en-US" sz="1000" dirty="0">
                <a:solidFill>
                  <a:srgbClr val="FFFF00"/>
                </a:solidFill>
                <a:sym typeface="Wingdings" panose="05000000000000000000" pitchFamily="2" charset="2"/>
              </a:rPr>
              <a:t>趨勢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91632" y="523987"/>
            <a:ext cx="2372525" cy="338903"/>
            <a:chOff x="198227" y="1067865"/>
            <a:chExt cx="2372525" cy="338903"/>
          </a:xfrm>
        </p:grpSpPr>
        <p:sp>
          <p:nvSpPr>
            <p:cNvPr id="22" name="圓角矩形 21"/>
            <p:cNvSpPr/>
            <p:nvPr/>
          </p:nvSpPr>
          <p:spPr>
            <a:xfrm>
              <a:off x="297339" y="1067865"/>
              <a:ext cx="2273413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</a:rPr>
                <a:t>Dashboard</a:t>
              </a:r>
              <a:r>
                <a:rPr lang="zh-TW" altLang="en-US" b="1" dirty="0">
                  <a:solidFill>
                    <a:schemeClr val="bg1"/>
                  </a:solidFill>
                </a:rPr>
                <a:t>介面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介紹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</p:grpSp>
      <p:sp>
        <p:nvSpPr>
          <p:cNvPr id="24" name="圓角矩形 23"/>
          <p:cNvSpPr/>
          <p:nvPr/>
        </p:nvSpPr>
        <p:spPr>
          <a:xfrm>
            <a:off x="2474634" y="523987"/>
            <a:ext cx="2276409" cy="33890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C00000"/>
                </a:solidFill>
              </a:rPr>
              <a:t>Skip test case information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18" name="圖片 1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1832" y="523987"/>
            <a:ext cx="1982265" cy="338903"/>
            <a:chOff x="198227" y="1067865"/>
            <a:chExt cx="1982265" cy="338903"/>
          </a:xfrm>
        </p:grpSpPr>
        <p:sp>
          <p:nvSpPr>
            <p:cNvPr id="5" name="圓角矩形 4"/>
            <p:cNvSpPr/>
            <p:nvPr/>
          </p:nvSpPr>
          <p:spPr>
            <a:xfrm>
              <a:off x="297340" y="1067865"/>
              <a:ext cx="1883152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bg1"/>
                  </a:solidFill>
                </a:rPr>
                <a:t>開發 </a:t>
              </a:r>
              <a:r>
                <a:rPr lang="en-US" altLang="zh-TW" b="1">
                  <a:solidFill>
                    <a:schemeClr val="bg1"/>
                  </a:solidFill>
                </a:rPr>
                <a:t>&amp;</a:t>
              </a:r>
              <a:r>
                <a:rPr lang="zh-TW" altLang="en-US" b="1">
                  <a:solidFill>
                    <a:schemeClr val="bg1"/>
                  </a:solidFill>
                </a:rPr>
                <a:t> 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530735" y="958518"/>
            <a:ext cx="842143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資料來源為</a:t>
            </a:r>
            <a:r>
              <a:rPr lang="en-US" altLang="zh-TW" sz="11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100" dirty="0" smtClean="0">
                <a:solidFill>
                  <a:srgbClr val="002060"/>
                </a:solidFill>
              </a:rPr>
              <a:t>後於</a:t>
            </a:r>
            <a:r>
              <a:rPr lang="en-US" altLang="zh-TW" sz="1100" dirty="0" smtClean="0">
                <a:solidFill>
                  <a:srgbClr val="002060"/>
                </a:solidFill>
              </a:rPr>
              <a:t>Jira</a:t>
            </a:r>
            <a:r>
              <a:rPr lang="zh-TW" altLang="en-US" sz="1100" dirty="0" smtClean="0">
                <a:solidFill>
                  <a:srgbClr val="002060"/>
                </a:solidFill>
              </a:rPr>
              <a:t>收集測試結果 → 寫入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100" dirty="0" smtClean="0">
                <a:solidFill>
                  <a:srgbClr val="002060"/>
                </a:solidFill>
              </a:rPr>
              <a:t> → 呈現於</a:t>
            </a: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上。以下說明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資料形態 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100" dirty="0" smtClean="0">
                <a:solidFill>
                  <a:srgbClr val="002060"/>
                </a:solidFill>
              </a:rPr>
              <a:t>維護。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35" y="1988518"/>
            <a:ext cx="3593657" cy="2222528"/>
          </a:xfrm>
          <a:prstGeom prst="rect">
            <a:avLst/>
          </a:prstGeom>
        </p:spPr>
      </p:pic>
      <p:sp>
        <p:nvSpPr>
          <p:cNvPr id="20" name="圓角矩形 19"/>
          <p:cNvSpPr/>
          <p:nvPr/>
        </p:nvSpPr>
        <p:spPr>
          <a:xfrm>
            <a:off x="530734" y="1430218"/>
            <a:ext cx="2653679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rgbClr val="00B050"/>
                </a:solidFill>
              </a:rPr>
              <a:t>Influxdb</a:t>
            </a:r>
            <a:r>
              <a:rPr lang="zh-TW" altLang="en-US" b="1" dirty="0" smtClean="0">
                <a:solidFill>
                  <a:srgbClr val="00B050"/>
                </a:solidFill>
              </a:rPr>
              <a:t>資料形態</a:t>
            </a:r>
            <a:r>
              <a:rPr lang="en-US" altLang="zh-TW" b="1" dirty="0" smtClean="0">
                <a:solidFill>
                  <a:srgbClr val="00B050"/>
                </a:solidFill>
              </a:rPr>
              <a:t>&amp;</a:t>
            </a:r>
            <a:r>
              <a:rPr lang="zh-TW" altLang="en-US" b="1" dirty="0" smtClean="0">
                <a:solidFill>
                  <a:srgbClr val="00B050"/>
                </a:solidFill>
              </a:rPr>
              <a:t>查詢</a:t>
            </a:r>
            <a:r>
              <a:rPr lang="en-US" altLang="zh-TW" b="1" dirty="0" smtClean="0">
                <a:solidFill>
                  <a:srgbClr val="00B050"/>
                </a:solidFill>
              </a:rPr>
              <a:t>(1/2)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8902" y="2875068"/>
            <a:ext cx="1215137" cy="109946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199063" y="2052518"/>
            <a:ext cx="43630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web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ui</a:t>
            </a:r>
            <a:r>
              <a:rPr lang="zh-TW" altLang="en-US" sz="1100" dirty="0" smtClean="0">
                <a:solidFill>
                  <a:srgbClr val="002060"/>
                </a:solidFill>
              </a:rPr>
              <a:t>，選擇</a:t>
            </a:r>
            <a:r>
              <a:rPr lang="en-US" altLang="zh-TW" sz="1100" dirty="0" smtClean="0">
                <a:solidFill>
                  <a:srgbClr val="002060"/>
                </a:solidFill>
              </a:rPr>
              <a:t>”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jenkins</a:t>
            </a:r>
            <a:r>
              <a:rPr lang="en-US" altLang="zh-TW" sz="1100" dirty="0" smtClean="0">
                <a:solidFill>
                  <a:srgbClr val="002060"/>
                </a:solidFill>
              </a:rPr>
              <a:t>”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資料庫</a:t>
            </a:r>
            <a:endParaRPr lang="en-US" altLang="zh-TW" sz="11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於查詢列輸入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show measurements</a:t>
            </a:r>
            <a:r>
              <a:rPr lang="zh-TW" altLang="en-US" sz="1100" dirty="0" smtClean="0">
                <a:solidFill>
                  <a:srgbClr val="002060"/>
                </a:solidFill>
              </a:rPr>
              <a:t> 顯示資料庫內所有</a:t>
            </a:r>
            <a:r>
              <a:rPr lang="en-US" altLang="zh-TW" sz="1100" dirty="0" smtClean="0">
                <a:solidFill>
                  <a:srgbClr val="002060"/>
                </a:solidFill>
              </a:rPr>
              <a:t>table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每個機種會有兩個</a:t>
            </a:r>
            <a:r>
              <a:rPr lang="en-US" altLang="zh-TW" sz="1100" dirty="0" smtClean="0">
                <a:solidFill>
                  <a:srgbClr val="002060"/>
                </a:solidFill>
              </a:rPr>
              <a:t>Table</a:t>
            </a:r>
            <a:r>
              <a:rPr lang="zh-TW" altLang="en-US" sz="1100" dirty="0" smtClean="0">
                <a:solidFill>
                  <a:srgbClr val="002060"/>
                </a:solidFill>
              </a:rPr>
              <a:t>，一個用於紀錄每日</a:t>
            </a:r>
            <a:r>
              <a:rPr lang="en-US" altLang="zh-TW" sz="11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100" dirty="0" smtClean="0">
                <a:solidFill>
                  <a:srgbClr val="002060"/>
                </a:solidFill>
              </a:rPr>
              <a:t>數量；一個用於紀錄</a:t>
            </a:r>
            <a:r>
              <a:rPr lang="en-US" altLang="zh-TW" sz="1100" dirty="0" smtClean="0">
                <a:solidFill>
                  <a:srgbClr val="002060"/>
                </a:solidFill>
              </a:rPr>
              <a:t>test case</a:t>
            </a:r>
            <a:r>
              <a:rPr lang="zh-TW" altLang="en-US" sz="1100" dirty="0" smtClean="0">
                <a:solidFill>
                  <a:srgbClr val="002060"/>
                </a:solidFill>
              </a:rPr>
              <a:t>資訊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22053" y="2669381"/>
            <a:ext cx="442480" cy="9660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232740" y="2585465"/>
            <a:ext cx="335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2"/>
                </a:solidFill>
                <a:sym typeface="Wingdings" panose="05000000000000000000" pitchFamily="2" charset="2"/>
              </a:rPr>
              <a:t>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383960" y="2113363"/>
            <a:ext cx="335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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69385" y="2166538"/>
            <a:ext cx="682146" cy="15463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528333" y="2667262"/>
            <a:ext cx="335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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2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58" y="2051109"/>
            <a:ext cx="4846740" cy="282878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catch_data_fRom_ftp.py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8974"/>
            <a:ext cx="68643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catch_data_from_ftp.py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主要目的用於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從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FTP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抓取資料到</a:t>
            </a:r>
            <a:r>
              <a:rPr lang="en-US" altLang="zh-TW" sz="1800" b="1" dirty="0" smtClean="0">
                <a:solidFill>
                  <a:srgbClr val="00B0F0"/>
                </a:solidFill>
              </a:rPr>
              <a:t>Local Server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8685" y="763926"/>
            <a:ext cx="7681253" cy="956173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從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FTP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抓取資料固定於每小時的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8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分時進行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→ 考量到工廠端程式取得資料到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FTP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可能需要時間，故抓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8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分鐘作為緩衝時間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每次會同步抓取前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8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個小時的資料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→ 避免零星資料漏掉，如發生過久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如</a:t>
            </a:r>
            <a:r>
              <a:rPr lang="en-US" altLang="zh-TW" sz="900" dirty="0">
                <a:solidFill>
                  <a:schemeClr val="tx1"/>
                </a:solidFill>
                <a:cs typeface="Calibri" panose="020F0502020204030204" pitchFamily="34" charset="0"/>
              </a:rPr>
              <a:t>8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小時以上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無資料上傳，</a:t>
            </a:r>
            <a:r>
              <a:rPr lang="zh-TW" altLang="en-US" sz="900" dirty="0" smtClean="0">
                <a:solidFill>
                  <a:srgbClr val="00B050"/>
                </a:solidFill>
                <a:cs typeface="Calibri" panose="020F0502020204030204" pitchFamily="34" charset="0"/>
              </a:rPr>
              <a:t>需要通知</a:t>
            </a:r>
            <a:r>
              <a:rPr lang="en-US" altLang="zh-TW" sz="900" dirty="0" smtClean="0">
                <a:solidFill>
                  <a:srgbClr val="00B050"/>
                </a:solidFill>
                <a:cs typeface="Calibri" panose="020F0502020204030204" pitchFamily="34" charset="0"/>
              </a:rPr>
              <a:t>Timer</a:t>
            </a:r>
            <a:r>
              <a:rPr lang="zh-TW" altLang="en-US" sz="900" dirty="0" smtClean="0">
                <a:solidFill>
                  <a:srgbClr val="00B050"/>
                </a:solidFill>
                <a:cs typeface="Calibri" panose="020F0502020204030204" pitchFamily="34" charset="0"/>
              </a:rPr>
              <a:t>或</a:t>
            </a:r>
            <a:r>
              <a:rPr lang="en-US" altLang="zh-TW" sz="900" dirty="0" smtClean="0">
                <a:solidFill>
                  <a:srgbClr val="00B050"/>
                </a:solidFill>
                <a:cs typeface="Calibri" panose="020F0502020204030204" pitchFamily="34" charset="0"/>
              </a:rPr>
              <a:t>Ken</a:t>
            </a:r>
            <a:r>
              <a:rPr lang="zh-TW" altLang="en-US" sz="900" dirty="0" smtClean="0">
                <a:solidFill>
                  <a:srgbClr val="00B050"/>
                </a:solidFill>
                <a:cs typeface="Calibri" panose="020F0502020204030204" pitchFamily="34" charset="0"/>
              </a:rPr>
              <a:t>確認工廠端程式是否被關掉</a:t>
            </a:r>
            <a:endParaRPr lang="zh-TW" altLang="en-US" sz="900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546" y="808942"/>
            <a:ext cx="3729511" cy="248634"/>
          </a:xfrm>
          <a:prstGeom prst="rect">
            <a:avLst/>
          </a:prstGeom>
        </p:spPr>
      </p:pic>
      <p:pic>
        <p:nvPicPr>
          <p:cNvPr id="57" name="圖片 5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9" name="圓角矩形 28"/>
          <p:cNvSpPr/>
          <p:nvPr/>
        </p:nvSpPr>
        <p:spPr>
          <a:xfrm>
            <a:off x="5247274" y="2775172"/>
            <a:ext cx="61427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 smtClean="0">
                <a:solidFill>
                  <a:schemeClr val="tx2"/>
                </a:solidFill>
              </a:rPr>
              <a:t>FTP</a:t>
            </a:r>
            <a:r>
              <a:rPr lang="zh-TW" altLang="en-US" sz="700" dirty="0" smtClean="0">
                <a:solidFill>
                  <a:schemeClr val="tx2"/>
                </a:solidFill>
              </a:rPr>
              <a:t>登入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2677983" y="2947821"/>
            <a:ext cx="1376070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取得</a:t>
            </a:r>
            <a:r>
              <a:rPr lang="en-US" altLang="zh-TW" sz="700" dirty="0" smtClean="0">
                <a:solidFill>
                  <a:schemeClr val="tx2"/>
                </a:solidFill>
              </a:rPr>
              <a:t>FTP</a:t>
            </a:r>
            <a:r>
              <a:rPr lang="zh-TW" altLang="en-US" sz="700" dirty="0" smtClean="0">
                <a:solidFill>
                  <a:schemeClr val="tx2"/>
                </a:solidFill>
              </a:rPr>
              <a:t>內所有檔案名稱</a:t>
            </a:r>
            <a:r>
              <a:rPr lang="en-US" altLang="zh-TW" sz="700" dirty="0" smtClean="0">
                <a:solidFill>
                  <a:schemeClr val="tx2"/>
                </a:solidFill>
              </a:rPr>
              <a:t>List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923841" y="2576947"/>
            <a:ext cx="3054927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rgbClr val="0000FF"/>
                </a:solidFill>
              </a:rPr>
              <a:t>抓取</a:t>
            </a:r>
            <a:r>
              <a:rPr lang="en-US" altLang="zh-TW" sz="700" dirty="0" smtClean="0">
                <a:solidFill>
                  <a:srgbClr val="0000FF"/>
                </a:solidFill>
              </a:rPr>
              <a:t>data</a:t>
            </a:r>
            <a:r>
              <a:rPr lang="zh-TW" altLang="en-US" sz="700" dirty="0" smtClean="0">
                <a:solidFill>
                  <a:srgbClr val="0000FF"/>
                </a:solidFill>
              </a:rPr>
              <a:t>流程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zh-TW" altLang="en-US" sz="700" dirty="0" smtClean="0">
                <a:solidFill>
                  <a:srgbClr val="0000FF"/>
                </a:solidFill>
              </a:rPr>
              <a:t>判斷</a:t>
            </a:r>
            <a:r>
              <a:rPr lang="en-US" altLang="zh-TW" sz="700" dirty="0" smtClean="0">
                <a:solidFill>
                  <a:srgbClr val="0000FF"/>
                </a:solidFill>
              </a:rPr>
              <a:t>FTP</a:t>
            </a:r>
            <a:r>
              <a:rPr lang="zh-TW" altLang="en-US" sz="700" dirty="0" smtClean="0">
                <a:solidFill>
                  <a:srgbClr val="0000FF"/>
                </a:solidFill>
              </a:rPr>
              <a:t>欲取得資料</a:t>
            </a:r>
            <a:r>
              <a:rPr lang="en-US" altLang="zh-TW" sz="700" dirty="0" smtClean="0">
                <a:solidFill>
                  <a:srgbClr val="0000FF"/>
                </a:solidFill>
              </a:rPr>
              <a:t>List</a:t>
            </a:r>
            <a:r>
              <a:rPr lang="zh-TW" altLang="en-US" sz="700" dirty="0" smtClean="0">
                <a:solidFill>
                  <a:srgbClr val="0000FF"/>
                </a:solidFill>
              </a:rPr>
              <a:t>、複製至</a:t>
            </a:r>
            <a:r>
              <a:rPr lang="en-US" altLang="zh-TW" sz="700" dirty="0" smtClean="0">
                <a:solidFill>
                  <a:srgbClr val="0000FF"/>
                </a:solidFill>
              </a:rPr>
              <a:t>server1</a:t>
            </a:r>
            <a:r>
              <a:rPr lang="zh-TW" altLang="en-US" sz="700" dirty="0" smtClean="0">
                <a:solidFill>
                  <a:srgbClr val="0000FF"/>
                </a:solidFill>
              </a:rPr>
              <a:t>、刪除原</a:t>
            </a:r>
            <a:r>
              <a:rPr lang="en-US" altLang="zh-TW" sz="700" dirty="0" smtClean="0">
                <a:solidFill>
                  <a:srgbClr val="0000FF"/>
                </a:solidFill>
              </a:rPr>
              <a:t>FTP</a:t>
            </a:r>
            <a:r>
              <a:rPr lang="zh-TW" altLang="en-US" sz="700" dirty="0" smtClean="0">
                <a:solidFill>
                  <a:srgbClr val="0000FF"/>
                </a:solidFill>
              </a:rPr>
              <a:t>資料</a:t>
            </a:r>
            <a:r>
              <a:rPr lang="en-US" altLang="zh-TW" sz="700" dirty="0" smtClean="0">
                <a:solidFill>
                  <a:srgbClr val="0000FF"/>
                </a:solidFill>
              </a:rPr>
              <a:t>)</a:t>
            </a:r>
            <a:endParaRPr lang="zh-TW" altLang="en-US" sz="700" dirty="0">
              <a:solidFill>
                <a:srgbClr val="0000FF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838092" y="2576948"/>
            <a:ext cx="240863" cy="83124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圓角矩形 35"/>
          <p:cNvSpPr/>
          <p:nvPr/>
        </p:nvSpPr>
        <p:spPr>
          <a:xfrm>
            <a:off x="6036319" y="2370725"/>
            <a:ext cx="3069316" cy="388460"/>
          </a:xfrm>
          <a:prstGeom prst="roundRect">
            <a:avLst>
              <a:gd name="adj" fmla="val 0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 smtClean="0">
                <a:solidFill>
                  <a:srgbClr val="0000FF"/>
                </a:solidFill>
              </a:rPr>
              <a:t>目前</a:t>
            </a:r>
            <a:r>
              <a:rPr lang="en-US" altLang="zh-TW" sz="700" dirty="0" smtClean="0">
                <a:solidFill>
                  <a:srgbClr val="0000FF"/>
                </a:solidFill>
              </a:rPr>
              <a:t>Server1</a:t>
            </a:r>
            <a:r>
              <a:rPr lang="zh-TW" altLang="en-US" sz="700" dirty="0" smtClean="0">
                <a:solidFill>
                  <a:srgbClr val="0000FF"/>
                </a:solidFill>
              </a:rPr>
              <a:t>此程式關閉刪除原</a:t>
            </a:r>
            <a:r>
              <a:rPr lang="en-US" altLang="zh-TW" sz="700" dirty="0" smtClean="0">
                <a:solidFill>
                  <a:srgbClr val="0000FF"/>
                </a:solidFill>
              </a:rPr>
              <a:t>FTP</a:t>
            </a:r>
            <a:r>
              <a:rPr lang="zh-TW" altLang="en-US" sz="700" dirty="0" smtClean="0">
                <a:solidFill>
                  <a:srgbClr val="0000FF"/>
                </a:solidFill>
              </a:rPr>
              <a:t>資料功能，</a:t>
            </a:r>
            <a:endParaRPr lang="en-US" altLang="zh-TW" sz="700" dirty="0" smtClean="0">
              <a:solidFill>
                <a:srgbClr val="0000FF"/>
              </a:solidFill>
            </a:endParaRPr>
          </a:p>
          <a:p>
            <a:r>
              <a:rPr lang="en-US" altLang="zh-TW" sz="700" dirty="0" smtClean="0">
                <a:solidFill>
                  <a:srgbClr val="0000FF"/>
                </a:solidFill>
              </a:rPr>
              <a:t>Server2</a:t>
            </a:r>
            <a:r>
              <a:rPr lang="zh-TW" altLang="en-US" sz="700" dirty="0" smtClean="0">
                <a:solidFill>
                  <a:srgbClr val="0000FF"/>
                </a:solidFill>
              </a:rPr>
              <a:t>上面則有另有一份</a:t>
            </a:r>
            <a:r>
              <a:rPr lang="en-US" altLang="zh-TW" sz="700" dirty="0" smtClean="0">
                <a:solidFill>
                  <a:srgbClr val="0000FF"/>
                </a:solidFill>
              </a:rPr>
              <a:t>catch_data_from_ftp.py</a:t>
            </a:r>
            <a:r>
              <a:rPr lang="zh-TW" altLang="en-US" sz="700" dirty="0" smtClean="0">
                <a:solidFill>
                  <a:srgbClr val="0000FF"/>
                </a:solidFill>
              </a:rPr>
              <a:t>程式則打開此功能，程式執行時間在每小時的</a:t>
            </a:r>
            <a:r>
              <a:rPr lang="en-US" altLang="zh-TW" sz="700" dirty="0" smtClean="0">
                <a:solidFill>
                  <a:srgbClr val="0000FF"/>
                </a:solidFill>
              </a:rPr>
              <a:t>10</a:t>
            </a:r>
            <a:r>
              <a:rPr lang="zh-TW" altLang="en-US" sz="700" dirty="0" smtClean="0">
                <a:solidFill>
                  <a:srgbClr val="0000FF"/>
                </a:solidFill>
              </a:rPr>
              <a:t>分，用途作為備份保存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Rawdata</a:t>
            </a:r>
            <a:r>
              <a:rPr lang="zh-TW" altLang="en-US" sz="700" dirty="0" smtClean="0">
                <a:solidFill>
                  <a:srgbClr val="0000FF"/>
                </a:solidFill>
              </a:rPr>
              <a:t>在</a:t>
            </a:r>
            <a:r>
              <a:rPr lang="en-US" altLang="zh-TW" sz="700" dirty="0" smtClean="0">
                <a:solidFill>
                  <a:srgbClr val="0000FF"/>
                </a:solidFill>
              </a:rPr>
              <a:t>Server2</a:t>
            </a:r>
            <a:r>
              <a:rPr lang="zh-TW" altLang="en-US" sz="700" dirty="0" smtClean="0">
                <a:solidFill>
                  <a:srgbClr val="0000FF"/>
                </a:solidFill>
              </a:rPr>
              <a:t>上</a:t>
            </a:r>
            <a:endParaRPr lang="zh-TW" altLang="en-US" sz="700" dirty="0">
              <a:solidFill>
                <a:srgbClr val="0000FF"/>
              </a:solidFill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2677983" y="3147244"/>
            <a:ext cx="2379992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生成</a:t>
            </a:r>
            <a:r>
              <a:rPr lang="en-US" altLang="zh-TW" sz="700" dirty="0" smtClean="0">
                <a:solidFill>
                  <a:schemeClr val="tx2"/>
                </a:solidFill>
              </a:rPr>
              <a:t>day &amp; hour</a:t>
            </a:r>
            <a:r>
              <a:rPr lang="zh-TW" altLang="en-US" sz="700" dirty="0" smtClean="0">
                <a:solidFill>
                  <a:schemeClr val="tx2"/>
                </a:solidFill>
              </a:rPr>
              <a:t>時間格式，用以判斷</a:t>
            </a:r>
            <a:r>
              <a:rPr lang="en-US" altLang="zh-TW" sz="700" dirty="0" smtClean="0">
                <a:solidFill>
                  <a:schemeClr val="tx2"/>
                </a:solidFill>
              </a:rPr>
              <a:t>FTP</a:t>
            </a:r>
            <a:r>
              <a:rPr lang="zh-TW" altLang="en-US" sz="700" dirty="0" smtClean="0">
                <a:solidFill>
                  <a:schemeClr val="tx2"/>
                </a:solidFill>
              </a:rPr>
              <a:t>內檔案的資料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3739276" y="3341080"/>
            <a:ext cx="215636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自</a:t>
            </a:r>
            <a:r>
              <a:rPr lang="en-US" altLang="zh-TW" sz="700" dirty="0" smtClean="0">
                <a:solidFill>
                  <a:schemeClr val="tx2"/>
                </a:solidFill>
              </a:rPr>
              <a:t>FTP</a:t>
            </a:r>
            <a:r>
              <a:rPr lang="zh-TW" altLang="en-US" sz="700" dirty="0" smtClean="0">
                <a:solidFill>
                  <a:schemeClr val="tx2"/>
                </a:solidFill>
              </a:rPr>
              <a:t>內所有檔案判斷屬於特定小時的檔案名稱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018097" y="3545296"/>
            <a:ext cx="1481092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從</a:t>
            </a:r>
            <a:r>
              <a:rPr lang="en-US" altLang="zh-TW" sz="700" dirty="0" smtClean="0">
                <a:solidFill>
                  <a:schemeClr val="tx2"/>
                </a:solidFill>
              </a:rPr>
              <a:t>FTP</a:t>
            </a:r>
            <a:r>
              <a:rPr lang="zh-TW" altLang="en-US" sz="700" dirty="0" smtClean="0">
                <a:solidFill>
                  <a:schemeClr val="tx2"/>
                </a:solidFill>
              </a:rPr>
              <a:t>複製檔案到</a:t>
            </a:r>
            <a:r>
              <a:rPr lang="en-US" altLang="zh-TW" sz="700" dirty="0" smtClean="0">
                <a:solidFill>
                  <a:schemeClr val="tx2"/>
                </a:solidFill>
              </a:rPr>
              <a:t>Local</a:t>
            </a:r>
            <a:r>
              <a:rPr lang="zh-TW" altLang="en-US" sz="700" dirty="0" smtClean="0">
                <a:solidFill>
                  <a:schemeClr val="tx2"/>
                </a:solidFill>
              </a:rPr>
              <a:t> </a:t>
            </a:r>
            <a:r>
              <a:rPr lang="en-US" altLang="zh-TW" sz="700" dirty="0" smtClean="0">
                <a:solidFill>
                  <a:schemeClr val="tx2"/>
                </a:solidFill>
              </a:rPr>
              <a:t>server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3198547" y="3749512"/>
            <a:ext cx="855506" cy="172649"/>
          </a:xfrm>
          <a:prstGeom prst="roundRect">
            <a:avLst/>
          </a:prstGeom>
          <a:solidFill>
            <a:srgbClr val="EE742B">
              <a:alpha val="10196"/>
            </a:srgb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 smtClean="0">
                <a:solidFill>
                  <a:schemeClr val="tx2"/>
                </a:solidFill>
              </a:rPr>
              <a:t>刪除</a:t>
            </a:r>
            <a:r>
              <a:rPr lang="en-US" altLang="zh-TW" sz="700" dirty="0" smtClean="0">
                <a:solidFill>
                  <a:schemeClr val="tx2"/>
                </a:solidFill>
              </a:rPr>
              <a:t>FTP</a:t>
            </a:r>
            <a:r>
              <a:rPr lang="zh-TW" altLang="en-US" sz="700" dirty="0" smtClean="0">
                <a:solidFill>
                  <a:schemeClr val="tx2"/>
                </a:solidFill>
              </a:rPr>
              <a:t>內檔案</a:t>
            </a:r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3366018" y="4142538"/>
            <a:ext cx="3471901" cy="395952"/>
          </a:xfrm>
          <a:prstGeom prst="roundRect">
            <a:avLst>
              <a:gd name="adj" fmla="val 7017"/>
            </a:avLst>
          </a:prstGeom>
          <a:solidFill>
            <a:srgbClr val="FFFFCC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700" dirty="0">
                <a:solidFill>
                  <a:srgbClr val="0000FF"/>
                </a:solidFill>
              </a:rPr>
              <a:t>程式</a:t>
            </a:r>
            <a:r>
              <a:rPr lang="zh-TW" altLang="en-US" sz="700" dirty="0" smtClean="0">
                <a:solidFill>
                  <a:srgbClr val="0000FF"/>
                </a:solidFill>
              </a:rPr>
              <a:t>維護部分包含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>
                <a:solidFill>
                  <a:srgbClr val="0000FF"/>
                </a:solidFill>
              </a:rPr>
              <a:t>工廠</a:t>
            </a:r>
            <a:r>
              <a:rPr lang="zh-TW" altLang="en-US" sz="700" dirty="0" smtClean="0">
                <a:solidFill>
                  <a:srgbClr val="0000FF"/>
                </a:solidFill>
              </a:rPr>
              <a:t>列表</a:t>
            </a:r>
            <a:r>
              <a:rPr lang="en-US" altLang="zh-TW" sz="700" dirty="0" smtClean="0">
                <a:solidFill>
                  <a:srgbClr val="0000FF"/>
                </a:solidFill>
              </a:rPr>
              <a:t>(</a:t>
            </a:r>
            <a:r>
              <a:rPr lang="en-US" altLang="zh-TW" sz="700" dirty="0" err="1" smtClean="0">
                <a:solidFill>
                  <a:srgbClr val="0000FF"/>
                </a:solidFill>
              </a:rPr>
              <a:t>factory_name_list</a:t>
            </a:r>
            <a:r>
              <a:rPr lang="en-US" altLang="zh-TW" sz="700" dirty="0" smtClean="0">
                <a:solidFill>
                  <a:srgbClr val="0000FF"/>
                </a:solidFill>
              </a:rPr>
              <a:t>):</a:t>
            </a:r>
            <a:r>
              <a:rPr lang="zh-TW" altLang="en-US" sz="700" dirty="0" smtClean="0">
                <a:solidFill>
                  <a:srgbClr val="0000FF"/>
                </a:solidFill>
              </a:rPr>
              <a:t> 後續有新工廠可加入</a:t>
            </a:r>
            <a:endParaRPr lang="en-US" altLang="zh-TW" sz="700" dirty="0">
              <a:solidFill>
                <a:srgbClr val="0000FF"/>
              </a:solidFill>
            </a:endParaRPr>
          </a:p>
          <a:p>
            <a:pPr marL="176213" indent="-176213">
              <a:buAutoNum type="arabicPeriod"/>
            </a:pPr>
            <a:r>
              <a:rPr lang="zh-TW" altLang="en-US" sz="700" dirty="0" smtClean="0">
                <a:solidFill>
                  <a:srgbClr val="0000FF"/>
                </a:solidFill>
              </a:rPr>
              <a:t>時間區段</a:t>
            </a:r>
            <a:r>
              <a:rPr lang="en-US" altLang="zh-TW" sz="700" dirty="0" smtClean="0">
                <a:solidFill>
                  <a:srgbClr val="0000FF"/>
                </a:solidFill>
              </a:rPr>
              <a:t>(hour range):</a:t>
            </a:r>
            <a:r>
              <a:rPr lang="zh-TW" altLang="en-US" sz="700" dirty="0" smtClean="0">
                <a:solidFill>
                  <a:srgbClr val="0000FF"/>
                </a:solidFill>
              </a:rPr>
              <a:t> 程式運行會包含前幾個小時的一併運行，避免漏掉資料</a:t>
            </a:r>
            <a:endParaRPr lang="zh-TW" altLang="en-US" sz="700" dirty="0">
              <a:solidFill>
                <a:srgbClr val="0000FF"/>
              </a:solidFill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02848" y="1795523"/>
            <a:ext cx="1129729" cy="185438"/>
          </a:xfrm>
          <a:prstGeom prst="round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en-US" altLang="zh-TW" sz="900" dirty="0" smtClean="0">
                <a:solidFill>
                  <a:srgbClr val="00B050"/>
                </a:solidFill>
              </a:rPr>
              <a:t>Code</a:t>
            </a:r>
            <a:r>
              <a:rPr lang="zh-TW" altLang="en-US" sz="900" dirty="0" smtClean="0">
                <a:solidFill>
                  <a:srgbClr val="00B050"/>
                </a:solidFill>
              </a:rPr>
              <a:t>說明</a:t>
            </a:r>
            <a:r>
              <a:rPr lang="en-US" altLang="zh-TW" sz="900" dirty="0" smtClean="0">
                <a:solidFill>
                  <a:srgbClr val="00B050"/>
                </a:solidFill>
              </a:rPr>
              <a:t>&amp;</a:t>
            </a:r>
            <a:r>
              <a:rPr lang="zh-TW" altLang="en-US" sz="900" dirty="0" smtClean="0">
                <a:solidFill>
                  <a:srgbClr val="00B050"/>
                </a:solidFill>
              </a:rPr>
              <a:t>維護</a:t>
            </a:r>
            <a:endParaRPr lang="zh-TW" altLang="en-US" sz="900" dirty="0">
              <a:solidFill>
                <a:srgbClr val="00B050"/>
              </a:solidFill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1816013" y="4145109"/>
            <a:ext cx="1259696" cy="75199"/>
          </a:xfrm>
          <a:prstGeom prst="roundRect">
            <a:avLst>
              <a:gd name="adj" fmla="val 0"/>
            </a:avLst>
          </a:prstGeom>
          <a:solidFill>
            <a:srgbClr val="FFFF00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863885" y="4226702"/>
            <a:ext cx="741111" cy="83127"/>
          </a:xfrm>
          <a:prstGeom prst="roundRect">
            <a:avLst>
              <a:gd name="adj" fmla="val 0"/>
            </a:avLst>
          </a:prstGeom>
          <a:solidFill>
            <a:srgbClr val="FFFF00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00" dirty="0">
              <a:solidFill>
                <a:schemeClr val="tx2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3175677" y="3983674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  <p:sp>
        <p:nvSpPr>
          <p:cNvPr id="23" name="橢圓 22"/>
          <p:cNvSpPr/>
          <p:nvPr/>
        </p:nvSpPr>
        <p:spPr>
          <a:xfrm>
            <a:off x="3763962" y="1290410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105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70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1832" y="523987"/>
            <a:ext cx="1982265" cy="338903"/>
            <a:chOff x="198227" y="1067865"/>
            <a:chExt cx="1982265" cy="338903"/>
          </a:xfrm>
        </p:grpSpPr>
        <p:sp>
          <p:nvSpPr>
            <p:cNvPr id="5" name="圓角矩形 4"/>
            <p:cNvSpPr/>
            <p:nvPr/>
          </p:nvSpPr>
          <p:spPr>
            <a:xfrm>
              <a:off x="297340" y="1067865"/>
              <a:ext cx="1883152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bg1"/>
                  </a:solidFill>
                </a:rPr>
                <a:t>開發 </a:t>
              </a:r>
              <a:r>
                <a:rPr lang="en-US" altLang="zh-TW" b="1">
                  <a:solidFill>
                    <a:schemeClr val="bg1"/>
                  </a:solidFill>
                </a:rPr>
                <a:t>&amp;</a:t>
              </a:r>
              <a:r>
                <a:rPr lang="zh-TW" altLang="en-US" b="1">
                  <a:solidFill>
                    <a:schemeClr val="bg1"/>
                  </a:solidFill>
                </a:rPr>
                <a:t> 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/>
          <a:srcRect l="1067" t="41149" r="72242" b="10516"/>
          <a:stretch/>
        </p:blipFill>
        <p:spPr>
          <a:xfrm>
            <a:off x="639440" y="1515387"/>
            <a:ext cx="1784039" cy="199812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39440" y="1483605"/>
            <a:ext cx="1771251" cy="185336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361282" y="1451674"/>
            <a:ext cx="335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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624" y="1093652"/>
            <a:ext cx="4738255" cy="127829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361282" y="1682024"/>
            <a:ext cx="335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</a:t>
            </a:r>
            <a:endParaRPr lang="en-US" altLang="zh-TW" sz="1100" b="1" dirty="0" smtClean="0">
              <a:solidFill>
                <a:schemeClr val="tx2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3045" y="1700638"/>
            <a:ext cx="1771251" cy="185336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623" y="3068270"/>
            <a:ext cx="4738255" cy="1587019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3171623" y="593539"/>
            <a:ext cx="4814990" cy="553998"/>
            <a:chOff x="3171623" y="376129"/>
            <a:chExt cx="4814990" cy="553998"/>
          </a:xfrm>
        </p:grpSpPr>
        <p:sp>
          <p:nvSpPr>
            <p:cNvPr id="22" name="文字方塊 21"/>
            <p:cNvSpPr txBox="1"/>
            <p:nvPr/>
          </p:nvSpPr>
          <p:spPr>
            <a:xfrm>
              <a:off x="3171623" y="376129"/>
              <a:ext cx="48149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4.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 輸入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select * from </a:t>
              </a:r>
              <a:r>
                <a:rPr lang="en-US" altLang="zh-TW" sz="1000" dirty="0" err="1" smtClean="0">
                  <a:solidFill>
                    <a:schemeClr val="bg1"/>
                  </a:solidFill>
                </a:rPr>
                <a:t>DailyBuild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_</a:t>
              </a:r>
              <a:r>
                <a:rPr lang="zh-TW" altLang="en-US" sz="1000" dirty="0" smtClean="0">
                  <a:solidFill>
                    <a:schemeClr val="bg1"/>
                  </a:solidFill>
                </a:rPr>
                <a:t>機種名              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→ 可進入查看數據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(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建議後面加上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limit n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表示顯示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n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條數據；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order by </a:t>
              </a:r>
              <a:r>
                <a:rPr lang="en-US" altLang="zh-TW" sz="1000" dirty="0" err="1" smtClean="0">
                  <a:solidFill>
                    <a:srgbClr val="002060"/>
                  </a:solidFill>
                </a:rPr>
                <a:t>desc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表示降序排列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)</a:t>
              </a: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3686370" y="445965"/>
              <a:ext cx="2199368" cy="2005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select * from </a:t>
              </a:r>
              <a:r>
                <a:rPr lang="en-US" altLang="zh-TW" sz="1000" dirty="0" err="1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DailyBuild</a:t>
              </a:r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_</a:t>
              </a:r>
              <a:r>
                <a:rPr lang="zh-TW" altLang="en-US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機種名</a:t>
              </a:r>
              <a:endParaRPr lang="en-US" altLang="zh-TW" sz="1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171622" y="2770893"/>
            <a:ext cx="5486399" cy="323165"/>
            <a:chOff x="3171622" y="2297706"/>
            <a:chExt cx="5486399" cy="323165"/>
          </a:xfrm>
        </p:grpSpPr>
        <p:sp>
          <p:nvSpPr>
            <p:cNvPr id="30" name="文字方塊 29"/>
            <p:cNvSpPr txBox="1"/>
            <p:nvPr/>
          </p:nvSpPr>
          <p:spPr>
            <a:xfrm>
              <a:off x="3171622" y="2297706"/>
              <a:ext cx="54863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5.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 輸入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select * from </a:t>
              </a:r>
              <a:r>
                <a:rPr lang="en-US" altLang="zh-TW" sz="1000" dirty="0" err="1" smtClean="0">
                  <a:solidFill>
                    <a:schemeClr val="bg1"/>
                  </a:solidFill>
                </a:rPr>
                <a:t>DailyBuild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_</a:t>
              </a:r>
              <a:r>
                <a:rPr lang="zh-TW" altLang="en-US" sz="1000" dirty="0" smtClean="0">
                  <a:solidFill>
                    <a:schemeClr val="bg1"/>
                  </a:solidFill>
                </a:rPr>
                <a:t>機種名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_TESTCASE</a:t>
              </a:r>
              <a:r>
                <a:rPr lang="zh-TW" altLang="en-US" sz="1000" dirty="0" smtClean="0">
                  <a:solidFill>
                    <a:schemeClr val="bg1"/>
                  </a:solidFill>
                </a:rPr>
                <a:t>                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→ 可進入查看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test case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數據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3711949" y="2355256"/>
              <a:ext cx="2987824" cy="2005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select * from </a:t>
              </a:r>
              <a:r>
                <a:rPr lang="en-US" altLang="zh-TW" sz="1000" dirty="0" err="1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DailyBuild</a:t>
              </a:r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_</a:t>
              </a:r>
              <a:r>
                <a:rPr lang="zh-TW" altLang="en-US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機種名</a:t>
              </a:r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_TESTCASE</a:t>
              </a:r>
            </a:p>
          </p:txBody>
        </p:sp>
      </p:grpSp>
      <p:sp>
        <p:nvSpPr>
          <p:cNvPr id="34" name="圓角矩形 33"/>
          <p:cNvSpPr/>
          <p:nvPr/>
        </p:nvSpPr>
        <p:spPr>
          <a:xfrm>
            <a:off x="530735" y="1014585"/>
            <a:ext cx="2513002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rgbClr val="00B050"/>
                </a:solidFill>
              </a:rPr>
              <a:t>Influxdb</a:t>
            </a:r>
            <a:r>
              <a:rPr lang="zh-TW" altLang="en-US" b="1" dirty="0" smtClean="0">
                <a:solidFill>
                  <a:srgbClr val="00B050"/>
                </a:solidFill>
              </a:rPr>
              <a:t>資料形態</a:t>
            </a:r>
            <a:r>
              <a:rPr lang="en-US" altLang="zh-TW" b="1" dirty="0" smtClean="0">
                <a:solidFill>
                  <a:srgbClr val="00B050"/>
                </a:solidFill>
              </a:rPr>
              <a:t>&amp;</a:t>
            </a:r>
            <a:r>
              <a:rPr lang="zh-TW" altLang="en-US" b="1" dirty="0" smtClean="0">
                <a:solidFill>
                  <a:srgbClr val="00B050"/>
                </a:solidFill>
              </a:rPr>
              <a:t>查詢</a:t>
            </a:r>
            <a:r>
              <a:rPr lang="en-US" altLang="zh-TW" b="1" dirty="0" smtClean="0">
                <a:solidFill>
                  <a:srgbClr val="00B050"/>
                </a:solidFill>
              </a:rPr>
              <a:t>(2/2)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pic>
        <p:nvPicPr>
          <p:cNvPr id="23" name="圖片 2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7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1832" y="523987"/>
            <a:ext cx="1982265" cy="338903"/>
            <a:chOff x="198227" y="1067865"/>
            <a:chExt cx="1982265" cy="338903"/>
          </a:xfrm>
        </p:grpSpPr>
        <p:sp>
          <p:nvSpPr>
            <p:cNvPr id="5" name="圓角矩形 4"/>
            <p:cNvSpPr/>
            <p:nvPr/>
          </p:nvSpPr>
          <p:spPr>
            <a:xfrm>
              <a:off x="297340" y="1067865"/>
              <a:ext cx="1883152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bg1"/>
                  </a:solidFill>
                </a:rPr>
                <a:t>開發 </a:t>
              </a:r>
              <a:r>
                <a:rPr lang="en-US" altLang="zh-TW" b="1">
                  <a:solidFill>
                    <a:schemeClr val="bg1"/>
                  </a:solidFill>
                </a:rPr>
                <a:t>&amp;</a:t>
              </a:r>
              <a:r>
                <a:rPr lang="zh-TW" altLang="en-US" b="1">
                  <a:solidFill>
                    <a:schemeClr val="bg1"/>
                  </a:solidFill>
                </a:rPr>
                <a:t> 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  <p:sp>
        <p:nvSpPr>
          <p:cNvPr id="34" name="圓角矩形 33"/>
          <p:cNvSpPr/>
          <p:nvPr/>
        </p:nvSpPr>
        <p:spPr>
          <a:xfrm>
            <a:off x="2321167" y="525135"/>
            <a:ext cx="3069315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rgbClr val="00B050"/>
                </a:solidFill>
              </a:rPr>
              <a:t>Grafana</a:t>
            </a:r>
            <a:r>
              <a:rPr lang="zh-TW" altLang="en-US" b="1" dirty="0" smtClean="0">
                <a:solidFill>
                  <a:srgbClr val="00B050"/>
                </a:solidFill>
              </a:rPr>
              <a:t>串接</a:t>
            </a:r>
            <a:r>
              <a:rPr lang="en-US" altLang="zh-TW" b="1" dirty="0" err="1" smtClean="0">
                <a:solidFill>
                  <a:srgbClr val="00B050"/>
                </a:solidFill>
              </a:rPr>
              <a:t>Influxdb</a:t>
            </a:r>
            <a:r>
              <a:rPr lang="zh-TW" altLang="en-US" b="1" dirty="0" smtClean="0">
                <a:solidFill>
                  <a:srgbClr val="00B050"/>
                </a:solidFill>
              </a:rPr>
              <a:t>資料庫來源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06220" y="885382"/>
            <a:ext cx="36799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</a:t>
            </a:r>
            <a:r>
              <a:rPr lang="zh-TW" altLang="en-US" sz="1000" dirty="0" smtClean="0">
                <a:solidFill>
                  <a:srgbClr val="002060"/>
                </a:solidFill>
              </a:rPr>
              <a:t> 如果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000" dirty="0" smtClean="0">
                <a:solidFill>
                  <a:srgbClr val="002060"/>
                </a:solidFill>
              </a:rPr>
              <a:t>還沒串接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000" dirty="0" smtClean="0">
                <a:solidFill>
                  <a:srgbClr val="002060"/>
                </a:solidFill>
              </a:rPr>
              <a:t>資料庫，需先加入</a:t>
            </a:r>
            <a:r>
              <a:rPr lang="en-US" altLang="zh-TW" sz="1000" dirty="0" smtClean="0">
                <a:solidFill>
                  <a:srgbClr val="002060"/>
                </a:solidFill>
              </a:rPr>
              <a:t>data source</a:t>
            </a:r>
            <a:r>
              <a:rPr lang="zh-TW" altLang="en-US" sz="1000" dirty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06220" y="1175251"/>
            <a:ext cx="1967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</a:t>
            </a:r>
            <a:r>
              <a:rPr lang="zh-TW" altLang="en-US" sz="1000" dirty="0" smtClean="0">
                <a:solidFill>
                  <a:srgbClr val="002060"/>
                </a:solidFill>
              </a:rPr>
              <a:t> 選擇左方系統功能列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Configuration </a:t>
            </a:r>
            <a:r>
              <a:rPr lang="zh-TW" altLang="en-US" sz="1000" dirty="0" smtClean="0">
                <a:solidFill>
                  <a:srgbClr val="002060"/>
                </a:solidFill>
              </a:rPr>
              <a:t>→ </a:t>
            </a:r>
            <a:r>
              <a:rPr lang="en-US" altLang="zh-TW" sz="1000" dirty="0" smtClean="0">
                <a:solidFill>
                  <a:srgbClr val="002060"/>
                </a:solidFill>
              </a:rPr>
              <a:t>Data Sources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297373" y="1198199"/>
            <a:ext cx="732775" cy="1425948"/>
            <a:chOff x="2297373" y="1198199"/>
            <a:chExt cx="732775" cy="1425948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889" b="761"/>
            <a:stretch/>
          </p:blipFill>
          <p:spPr>
            <a:xfrm>
              <a:off x="2297373" y="1198199"/>
              <a:ext cx="732775" cy="1425948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2497116" y="1912239"/>
              <a:ext cx="508254" cy="138377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206220" y="2792520"/>
            <a:ext cx="33964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3.</a:t>
            </a:r>
            <a:r>
              <a:rPr lang="zh-TW" altLang="en-US" sz="1000" dirty="0" smtClean="0">
                <a:solidFill>
                  <a:srgbClr val="002060"/>
                </a:solidFill>
              </a:rPr>
              <a:t> 如沒有建立過可點選</a:t>
            </a:r>
            <a:r>
              <a:rPr lang="en-US" altLang="zh-TW" sz="1000" dirty="0" smtClean="0">
                <a:solidFill>
                  <a:srgbClr val="002060"/>
                </a:solidFill>
              </a:rPr>
              <a:t>Add data source</a:t>
            </a:r>
            <a:r>
              <a:rPr lang="zh-TW" altLang="en-US" sz="1000" dirty="0" smtClean="0">
                <a:solidFill>
                  <a:srgbClr val="002060"/>
                </a:solidFill>
              </a:rPr>
              <a:t>；建立過則直接進入編輯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如下方</a:t>
            </a:r>
            <a:r>
              <a:rPr lang="en-US" altLang="zh-TW" sz="1000" dirty="0" smtClean="0">
                <a:solidFill>
                  <a:srgbClr val="002060"/>
                </a:solidFill>
              </a:rPr>
              <a:t>DAILY_TEST)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387205" y="3457858"/>
            <a:ext cx="3034504" cy="1183954"/>
            <a:chOff x="4443068" y="1330036"/>
            <a:chExt cx="3034504" cy="1183954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3068" y="1330036"/>
              <a:ext cx="3034504" cy="1183954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6731897" y="1695278"/>
              <a:ext cx="409590" cy="13944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799720" y="2301681"/>
              <a:ext cx="2285281" cy="187258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4088724" y="890022"/>
            <a:ext cx="2791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4.</a:t>
            </a:r>
            <a:r>
              <a:rPr lang="zh-TW" altLang="en-US" sz="1000" dirty="0" smtClean="0">
                <a:solidFill>
                  <a:srgbClr val="002060"/>
                </a:solidFill>
              </a:rPr>
              <a:t> 如果選擇新建</a:t>
            </a:r>
            <a:r>
              <a:rPr lang="en-US" altLang="zh-TW" sz="1000" dirty="0" smtClean="0">
                <a:solidFill>
                  <a:srgbClr val="002060"/>
                </a:solidFill>
              </a:rPr>
              <a:t>data source</a:t>
            </a:r>
            <a:r>
              <a:rPr lang="zh-TW" altLang="en-US" sz="1000" dirty="0" smtClean="0">
                <a:solidFill>
                  <a:srgbClr val="002060"/>
                </a:solidFill>
              </a:rPr>
              <a:t>，會先進入此畫面，選擇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000" dirty="0" smtClean="0">
                <a:solidFill>
                  <a:srgbClr val="002060"/>
                </a:solidFill>
              </a:rPr>
              <a:t>後進入編輯畫面。如已建立過則跳過此項直接進入下一步編輯畫面。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9171" y="867296"/>
            <a:ext cx="1902661" cy="125366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063146" y="2215118"/>
            <a:ext cx="5080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5.</a:t>
            </a:r>
            <a:r>
              <a:rPr lang="zh-TW" altLang="en-US" sz="1000" dirty="0" smtClean="0">
                <a:solidFill>
                  <a:srgbClr val="002060"/>
                </a:solidFill>
              </a:rPr>
              <a:t> 填寫或修</a:t>
            </a:r>
            <a:r>
              <a:rPr lang="zh-TW" altLang="en-US" sz="1000" dirty="0">
                <a:solidFill>
                  <a:srgbClr val="002060"/>
                </a:solidFill>
              </a:rPr>
              <a:t>改</a:t>
            </a:r>
            <a:r>
              <a:rPr lang="zh-TW" altLang="en-US" sz="1000" dirty="0" smtClean="0">
                <a:solidFill>
                  <a:srgbClr val="002060"/>
                </a:solidFill>
              </a:rPr>
              <a:t>以下資訊，填完後點選</a:t>
            </a:r>
            <a:r>
              <a:rPr lang="en-US" altLang="zh-TW" sz="1000" dirty="0" smtClean="0">
                <a:solidFill>
                  <a:srgbClr val="002060"/>
                </a:solidFill>
              </a:rPr>
              <a:t>Save &amp; Test</a:t>
            </a:r>
            <a:r>
              <a:rPr lang="zh-TW" altLang="en-US" sz="1000" dirty="0" smtClean="0">
                <a:solidFill>
                  <a:srgbClr val="002060"/>
                </a:solidFill>
              </a:rPr>
              <a:t>，成功即完成建立</a:t>
            </a:r>
            <a:r>
              <a:rPr lang="en-US" altLang="zh-TW" sz="1000" dirty="0" smtClean="0">
                <a:solidFill>
                  <a:srgbClr val="002060"/>
                </a:solidFill>
              </a:rPr>
              <a:t>data source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4529647" y="2562096"/>
            <a:ext cx="4015688" cy="2410691"/>
            <a:chOff x="409240" y="2325126"/>
            <a:chExt cx="4015688" cy="2410691"/>
          </a:xfrm>
        </p:grpSpPr>
        <p:grpSp>
          <p:nvGrpSpPr>
            <p:cNvPr id="43" name="群組 42"/>
            <p:cNvGrpSpPr/>
            <p:nvPr/>
          </p:nvGrpSpPr>
          <p:grpSpPr>
            <a:xfrm>
              <a:off x="409240" y="2325126"/>
              <a:ext cx="4015688" cy="2410691"/>
              <a:chOff x="409240" y="2325126"/>
              <a:chExt cx="4015688" cy="2410691"/>
            </a:xfrm>
          </p:grpSpPr>
          <p:pic>
            <p:nvPicPr>
              <p:cNvPr id="52" name="圖片 51"/>
              <p:cNvPicPr>
                <a:picLocks noChangeAspect="1"/>
              </p:cNvPicPr>
              <p:nvPr/>
            </p:nvPicPr>
            <p:blipFill rotWithShape="1">
              <a:blip r:embed="rId5"/>
              <a:srcRect b="54661"/>
              <a:stretch/>
            </p:blipFill>
            <p:spPr>
              <a:xfrm>
                <a:off x="409240" y="2325126"/>
                <a:ext cx="4015687" cy="1332474"/>
              </a:xfrm>
              <a:prstGeom prst="rect">
                <a:avLst/>
              </a:prstGeom>
            </p:spPr>
          </p:pic>
          <p:pic>
            <p:nvPicPr>
              <p:cNvPr id="53" name="圖片 52"/>
              <p:cNvPicPr>
                <a:picLocks noChangeAspect="1"/>
              </p:cNvPicPr>
              <p:nvPr/>
            </p:nvPicPr>
            <p:blipFill rotWithShape="1">
              <a:blip r:embed="rId5"/>
              <a:srcRect t="75091"/>
              <a:stretch/>
            </p:blipFill>
            <p:spPr>
              <a:xfrm>
                <a:off x="409241" y="3651206"/>
                <a:ext cx="4015687" cy="732056"/>
              </a:xfrm>
              <a:prstGeom prst="rect">
                <a:avLst/>
              </a:prstGeom>
            </p:spPr>
          </p:pic>
          <p:pic>
            <p:nvPicPr>
              <p:cNvPr id="54" name="圖片 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241" y="4383262"/>
                <a:ext cx="4015687" cy="352555"/>
              </a:xfrm>
              <a:prstGeom prst="rect">
                <a:avLst/>
              </a:prstGeom>
            </p:spPr>
          </p:pic>
        </p:grpSp>
        <p:sp>
          <p:nvSpPr>
            <p:cNvPr id="44" name="矩形 43"/>
            <p:cNvSpPr/>
            <p:nvPr/>
          </p:nvSpPr>
          <p:spPr>
            <a:xfrm>
              <a:off x="1055794" y="2678081"/>
              <a:ext cx="1118303" cy="14184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063065" y="2402439"/>
              <a:ext cx="1258102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自定義資料源名稱 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055793" y="3104307"/>
              <a:ext cx="1118303" cy="14184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090968" y="2998701"/>
              <a:ext cx="14387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連結</a:t>
              </a:r>
              <a:r>
                <a:rPr lang="en-US" altLang="zh-TW" sz="1000" dirty="0" err="1" smtClean="0">
                  <a:solidFill>
                    <a:srgbClr val="FFFF00"/>
                  </a:solidFill>
                </a:rPr>
                <a:t>Influxdb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資料庫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1063065" y="3538987"/>
              <a:ext cx="32467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err="1" smtClean="0">
                  <a:solidFill>
                    <a:srgbClr val="FFFF00"/>
                  </a:solidFill>
                </a:rPr>
                <a:t>Influxdb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資料庫名稱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(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需與</a:t>
              </a:r>
              <a:r>
                <a:rPr lang="en-US" altLang="zh-TW" sz="1000" dirty="0" err="1" smtClean="0">
                  <a:solidFill>
                    <a:srgbClr val="FFFF00"/>
                  </a:solidFill>
                </a:rPr>
                <a:t>influxdb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內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database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名稱相同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049398" y="3842960"/>
              <a:ext cx="1118303" cy="14184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1608549" y="4147750"/>
              <a:ext cx="1738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帳號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1000" dirty="0" err="1" smtClean="0">
                  <a:solidFill>
                    <a:srgbClr val="FFFF00"/>
                  </a:solidFill>
                </a:rPr>
                <a:t>cbn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 / 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密碼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1000" dirty="0" err="1" smtClean="0">
                  <a:solidFill>
                    <a:srgbClr val="FFFF00"/>
                  </a:solidFill>
                </a:rPr>
                <a:t>cbn@cbn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50277" y="4016610"/>
              <a:ext cx="1118303" cy="14184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5" name="圖片 5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72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1832" y="523987"/>
            <a:ext cx="1982265" cy="338903"/>
            <a:chOff x="198227" y="1067865"/>
            <a:chExt cx="1982265" cy="338903"/>
          </a:xfrm>
        </p:grpSpPr>
        <p:sp>
          <p:nvSpPr>
            <p:cNvPr id="5" name="圓角矩形 4"/>
            <p:cNvSpPr/>
            <p:nvPr/>
          </p:nvSpPr>
          <p:spPr>
            <a:xfrm>
              <a:off x="297340" y="1067865"/>
              <a:ext cx="1883152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bg1"/>
                  </a:solidFill>
                </a:rPr>
                <a:t>開發 </a:t>
              </a:r>
              <a:r>
                <a:rPr lang="en-US" altLang="zh-TW" b="1">
                  <a:solidFill>
                    <a:schemeClr val="bg1"/>
                  </a:solidFill>
                </a:rPr>
                <a:t>&amp;</a:t>
              </a:r>
              <a:r>
                <a:rPr lang="zh-TW" altLang="en-US" b="1">
                  <a:solidFill>
                    <a:schemeClr val="bg1"/>
                  </a:solidFill>
                </a:rPr>
                <a:t> 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  <p:sp>
        <p:nvSpPr>
          <p:cNvPr id="85" name="文字方塊 84"/>
          <p:cNvSpPr txBox="1"/>
          <p:nvPr/>
        </p:nvSpPr>
        <p:spPr>
          <a:xfrm>
            <a:off x="290945" y="4681967"/>
            <a:ext cx="4228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 其餘</a:t>
            </a:r>
            <a:r>
              <a:rPr lang="en-US" altLang="zh-TW" sz="1000" dirty="0" err="1" smtClean="0">
                <a:solidFill>
                  <a:schemeClr val="bg1">
                    <a:lumMod val="50000"/>
                  </a:schemeClr>
                </a:solidFill>
              </a:rPr>
              <a:t>grafana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版面操作請參考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grafana_influxdb_introduction.pptx</a:t>
            </a:r>
          </a:p>
        </p:txBody>
      </p:sp>
      <p:sp>
        <p:nvSpPr>
          <p:cNvPr id="86" name="圓角矩形 85"/>
          <p:cNvSpPr/>
          <p:nvPr/>
        </p:nvSpPr>
        <p:spPr>
          <a:xfrm>
            <a:off x="2297215" y="528255"/>
            <a:ext cx="2012614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</a:rPr>
              <a:t>複製新增</a:t>
            </a:r>
            <a:r>
              <a:rPr lang="en-US" altLang="zh-TW" b="1" dirty="0" smtClean="0">
                <a:solidFill>
                  <a:srgbClr val="00B050"/>
                </a:solidFill>
              </a:rPr>
              <a:t>Dashboard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231330" y="1004362"/>
            <a:ext cx="4145798" cy="2275968"/>
            <a:chOff x="231330" y="1004362"/>
            <a:chExt cx="4145798" cy="2275968"/>
          </a:xfrm>
        </p:grpSpPr>
        <p:sp>
          <p:nvSpPr>
            <p:cNvPr id="11" name="文字方塊 10"/>
            <p:cNvSpPr txBox="1"/>
            <p:nvPr/>
          </p:nvSpPr>
          <p:spPr>
            <a:xfrm>
              <a:off x="249385" y="1004362"/>
              <a:ext cx="38558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2060"/>
                  </a:solidFill>
                </a:rPr>
                <a:t>1. Dashboard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功能列點選「設定」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31330" y="1274440"/>
              <a:ext cx="4145798" cy="2005890"/>
              <a:chOff x="231330" y="1376744"/>
              <a:chExt cx="4145798" cy="2005890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330" y="1376744"/>
                <a:ext cx="4145798" cy="2005890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3193128" y="1381393"/>
                <a:ext cx="1116701" cy="108698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35" y="2129454"/>
                <a:ext cx="3488141" cy="323575"/>
              </a:xfrm>
              <a:prstGeom prst="rect">
                <a:avLst/>
              </a:prstGeom>
              <a:ln w="19050">
                <a:solidFill>
                  <a:srgbClr val="FFFF00"/>
                </a:solidFill>
              </a:ln>
            </p:spPr>
          </p:pic>
          <p:sp>
            <p:nvSpPr>
              <p:cNvPr id="9" name="矩形 8"/>
              <p:cNvSpPr/>
              <p:nvPr/>
            </p:nvSpPr>
            <p:spPr>
              <a:xfrm>
                <a:off x="1797392" y="2173995"/>
                <a:ext cx="306931" cy="24938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" name="直線單箭頭接點 11"/>
              <p:cNvCxnSpPr>
                <a:endCxn id="9" idx="3"/>
              </p:cNvCxnSpPr>
              <p:nvPr/>
            </p:nvCxnSpPr>
            <p:spPr>
              <a:xfrm flipH="1">
                <a:off x="2104323" y="1490091"/>
                <a:ext cx="1182401" cy="808595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群組 22"/>
          <p:cNvGrpSpPr/>
          <p:nvPr/>
        </p:nvGrpSpPr>
        <p:grpSpPr>
          <a:xfrm>
            <a:off x="4826714" y="1004361"/>
            <a:ext cx="4048781" cy="3672956"/>
            <a:chOff x="4826714" y="1004361"/>
            <a:chExt cx="4048781" cy="3672956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8101" y="1271980"/>
              <a:ext cx="3977394" cy="2978868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4826714" y="1004361"/>
              <a:ext cx="38558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2060"/>
                  </a:solidFill>
                </a:rPr>
                <a:t>2.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點選「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Save As…」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另存新檔，並命名新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dashboard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244668" y="3023696"/>
              <a:ext cx="548664" cy="13514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251319" y="3154658"/>
              <a:ext cx="6504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 smtClean="0">
                  <a:solidFill>
                    <a:srgbClr val="FFFF00"/>
                  </a:solidFill>
                </a:rPr>
                <a:t>Save As</a:t>
              </a:r>
              <a:endParaRPr lang="en-US" altLang="zh-TW" sz="800" b="1" dirty="0">
                <a:solidFill>
                  <a:srgbClr val="FFFF00"/>
                </a:solidFill>
              </a:endParaRPr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4114" y="3394822"/>
              <a:ext cx="2303740" cy="1282495"/>
            </a:xfrm>
            <a:prstGeom prst="rect">
              <a:avLst/>
            </a:prstGeom>
            <a:ln w="19050">
              <a:solidFill>
                <a:srgbClr val="FFFF00"/>
              </a:solidFill>
            </a:ln>
          </p:spPr>
        </p:pic>
        <p:cxnSp>
          <p:nvCxnSpPr>
            <p:cNvPr id="28" name="直線單箭頭接點 27"/>
            <p:cNvCxnSpPr/>
            <p:nvPr/>
          </p:nvCxnSpPr>
          <p:spPr>
            <a:xfrm>
              <a:off x="5596108" y="3370102"/>
              <a:ext cx="698006" cy="25552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913003" y="3735483"/>
              <a:ext cx="12974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 smtClean="0">
                  <a:solidFill>
                    <a:srgbClr val="FFFF00"/>
                  </a:solidFill>
                </a:rPr>
                <a:t>New Dashboard Name</a:t>
              </a:r>
              <a:endParaRPr lang="en-US" altLang="zh-TW" sz="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290945" y="3612372"/>
            <a:ext cx="3855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TW" altLang="en-US" sz="1000" dirty="0" smtClean="0">
                <a:solidFill>
                  <a:srgbClr val="002060"/>
                </a:solidFill>
              </a:rPr>
              <a:t>後續可針對新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中的各種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進行編輯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修改。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34" name="圖片 3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73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1832" y="523987"/>
            <a:ext cx="1982265" cy="338903"/>
            <a:chOff x="198227" y="1067865"/>
            <a:chExt cx="1982265" cy="338903"/>
          </a:xfrm>
        </p:grpSpPr>
        <p:sp>
          <p:nvSpPr>
            <p:cNvPr id="5" name="圓角矩形 4"/>
            <p:cNvSpPr/>
            <p:nvPr/>
          </p:nvSpPr>
          <p:spPr>
            <a:xfrm>
              <a:off x="297340" y="1067865"/>
              <a:ext cx="1883152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bg1"/>
                  </a:solidFill>
                </a:rPr>
                <a:t>開發 </a:t>
              </a:r>
              <a:r>
                <a:rPr lang="en-US" altLang="zh-TW" b="1">
                  <a:solidFill>
                    <a:schemeClr val="bg1"/>
                  </a:solidFill>
                </a:rPr>
                <a:t>&amp;</a:t>
              </a:r>
              <a:r>
                <a:rPr lang="zh-TW" altLang="en-US" b="1">
                  <a:solidFill>
                    <a:schemeClr val="bg1"/>
                  </a:solidFill>
                </a:rPr>
                <a:t> 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  <p:sp>
        <p:nvSpPr>
          <p:cNvPr id="85" name="文字方塊 84"/>
          <p:cNvSpPr txBox="1"/>
          <p:nvPr/>
        </p:nvSpPr>
        <p:spPr>
          <a:xfrm>
            <a:off x="290945" y="4681967"/>
            <a:ext cx="4228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 其餘</a:t>
            </a:r>
            <a:r>
              <a:rPr lang="en-US" altLang="zh-TW" sz="1000" dirty="0" err="1" smtClean="0">
                <a:solidFill>
                  <a:schemeClr val="bg1">
                    <a:lumMod val="50000"/>
                  </a:schemeClr>
                </a:solidFill>
              </a:rPr>
              <a:t>grafana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版面操作請參考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grafana_influxdb_introduction.pptx</a:t>
            </a:r>
          </a:p>
        </p:txBody>
      </p:sp>
      <p:sp>
        <p:nvSpPr>
          <p:cNvPr id="86" name="圓角矩形 85"/>
          <p:cNvSpPr/>
          <p:nvPr/>
        </p:nvSpPr>
        <p:spPr>
          <a:xfrm>
            <a:off x="2297215" y="528255"/>
            <a:ext cx="1724866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</a:rPr>
              <a:t>複製新增</a:t>
            </a:r>
            <a:r>
              <a:rPr lang="en-US" altLang="zh-TW" b="1" dirty="0" smtClean="0">
                <a:solidFill>
                  <a:srgbClr val="00B050"/>
                </a:solidFill>
              </a:rPr>
              <a:t>Panel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77810" y="1528695"/>
            <a:ext cx="3561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002060"/>
                </a:solidFill>
              </a:rPr>
              <a:t>1. Duplicate (</a:t>
            </a:r>
            <a:r>
              <a:rPr lang="zh-TW" altLang="en-US" sz="1000" dirty="0" smtClean="0">
                <a:solidFill>
                  <a:srgbClr val="0000FF"/>
                </a:solidFill>
              </a:rPr>
              <a:t>適合同</a:t>
            </a:r>
            <a:r>
              <a:rPr lang="en-US" altLang="zh-TW" sz="1000" dirty="0" smtClean="0">
                <a:solidFill>
                  <a:srgbClr val="0000FF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00FF"/>
                </a:solidFill>
              </a:rPr>
              <a:t>內</a:t>
            </a:r>
            <a:r>
              <a:rPr lang="en-US" altLang="zh-TW" sz="1000" dirty="0" smtClean="0">
                <a:solidFill>
                  <a:srgbClr val="0000FF"/>
                </a:solidFill>
              </a:rPr>
              <a:t>Panel</a:t>
            </a:r>
            <a:r>
              <a:rPr lang="zh-TW" altLang="en-US" sz="1000" dirty="0" smtClean="0">
                <a:solidFill>
                  <a:srgbClr val="0000FF"/>
                </a:solidFill>
              </a:rPr>
              <a:t>複製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點選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標題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 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More…」  「Duplicate」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進行複製</a:t>
            </a:r>
            <a:r>
              <a:rPr lang="en-US" altLang="zh-TW" sz="1000" dirty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或滑鼠移到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 鍵盤同時按下「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p」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與「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d」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進行複製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68219" y="2127519"/>
            <a:ext cx="3571276" cy="1879619"/>
            <a:chOff x="290945" y="1412082"/>
            <a:chExt cx="3571276" cy="187961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945" y="1412082"/>
              <a:ext cx="3571276" cy="1879619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2776427" y="2573090"/>
              <a:ext cx="548664" cy="13514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238467" y="1132767"/>
            <a:ext cx="39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有兩種方式進行複製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4798487" y="934020"/>
            <a:ext cx="3951739" cy="1869401"/>
            <a:chOff x="4798487" y="1388020"/>
            <a:chExt cx="3951739" cy="1869401"/>
          </a:xfrm>
        </p:grpSpPr>
        <p:grpSp>
          <p:nvGrpSpPr>
            <p:cNvPr id="22" name="群組 21"/>
            <p:cNvGrpSpPr/>
            <p:nvPr/>
          </p:nvGrpSpPr>
          <p:grpSpPr>
            <a:xfrm>
              <a:off x="4798488" y="1643404"/>
              <a:ext cx="3066632" cy="1614017"/>
              <a:chOff x="290946" y="1407545"/>
              <a:chExt cx="3066632" cy="1614017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0946" y="1407545"/>
                <a:ext cx="3066632" cy="1614017"/>
              </a:xfrm>
              <a:prstGeom prst="rect">
                <a:avLst/>
              </a:prstGeom>
            </p:spPr>
          </p:pic>
          <p:sp>
            <p:nvSpPr>
              <p:cNvPr id="25" name="矩形 24"/>
              <p:cNvSpPr/>
              <p:nvPr/>
            </p:nvSpPr>
            <p:spPr>
              <a:xfrm>
                <a:off x="2405553" y="2562907"/>
                <a:ext cx="389317" cy="155450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7" name="文字方塊 26"/>
            <p:cNvSpPr txBox="1"/>
            <p:nvPr/>
          </p:nvSpPr>
          <p:spPr>
            <a:xfrm>
              <a:off x="4798487" y="1388020"/>
              <a:ext cx="39517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2060"/>
                  </a:solidFill>
                </a:rPr>
                <a:t>2. Copy (</a:t>
              </a:r>
              <a:r>
                <a:rPr lang="zh-TW" altLang="en-US" sz="1000" dirty="0" smtClean="0">
                  <a:solidFill>
                    <a:srgbClr val="0000FF"/>
                  </a:solidFill>
                </a:rPr>
                <a:t>適合不同</a:t>
              </a:r>
              <a:r>
                <a:rPr lang="en-US" altLang="zh-TW" sz="1000" dirty="0" smtClean="0">
                  <a:solidFill>
                    <a:srgbClr val="0000FF"/>
                  </a:solidFill>
                </a:rPr>
                <a:t>Dashboard</a:t>
              </a:r>
              <a:r>
                <a:rPr lang="zh-TW" altLang="en-US" sz="1000" dirty="0" smtClean="0">
                  <a:solidFill>
                    <a:srgbClr val="0000FF"/>
                  </a:solidFill>
                </a:rPr>
                <a:t>之間的</a:t>
              </a:r>
              <a:r>
                <a:rPr lang="en-US" altLang="zh-TW" sz="1000" dirty="0" smtClean="0">
                  <a:solidFill>
                    <a:srgbClr val="0000FF"/>
                  </a:solidFill>
                </a:rPr>
                <a:t>Panel</a:t>
              </a:r>
              <a:r>
                <a:rPr lang="zh-TW" altLang="en-US" sz="1000" dirty="0" smtClean="0">
                  <a:solidFill>
                    <a:srgbClr val="0000FF"/>
                  </a:solidFill>
                </a:rPr>
                <a:t>複製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)</a:t>
              </a:r>
            </a:p>
          </p:txBody>
        </p:sp>
      </p:grpSp>
      <p:sp>
        <p:nvSpPr>
          <p:cNvPr id="31" name="向下箭號 30"/>
          <p:cNvSpPr/>
          <p:nvPr/>
        </p:nvSpPr>
        <p:spPr>
          <a:xfrm>
            <a:off x="6247332" y="2853708"/>
            <a:ext cx="319721" cy="22467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群組 32"/>
          <p:cNvGrpSpPr/>
          <p:nvPr/>
        </p:nvGrpSpPr>
        <p:grpSpPr>
          <a:xfrm>
            <a:off x="4744234" y="3120856"/>
            <a:ext cx="3936787" cy="1661544"/>
            <a:chOff x="4744234" y="3120856"/>
            <a:chExt cx="3936787" cy="1661544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4234" y="3617566"/>
              <a:ext cx="3936786" cy="1164834"/>
            </a:xfrm>
            <a:prstGeom prst="rect">
              <a:avLst/>
            </a:prstGeom>
          </p:spPr>
        </p:pic>
        <p:grpSp>
          <p:nvGrpSpPr>
            <p:cNvPr id="18" name="群組 17"/>
            <p:cNvGrpSpPr/>
            <p:nvPr/>
          </p:nvGrpSpPr>
          <p:grpSpPr>
            <a:xfrm>
              <a:off x="4744234" y="3120856"/>
              <a:ext cx="3488141" cy="323575"/>
              <a:chOff x="4744234" y="3223168"/>
              <a:chExt cx="3488141" cy="323575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4234" y="3223168"/>
                <a:ext cx="3488141" cy="323575"/>
              </a:xfrm>
              <a:prstGeom prst="rect">
                <a:avLst/>
              </a:prstGeom>
              <a:ln w="19050">
                <a:noFill/>
              </a:ln>
            </p:spPr>
          </p:pic>
          <p:sp>
            <p:nvSpPr>
              <p:cNvPr id="30" name="矩形 29"/>
              <p:cNvSpPr/>
              <p:nvPr/>
            </p:nvSpPr>
            <p:spPr>
              <a:xfrm>
                <a:off x="4779305" y="3260264"/>
                <a:ext cx="306931" cy="249382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32" name="直線單箭頭接點 31"/>
            <p:cNvCxnSpPr/>
            <p:nvPr/>
          </p:nvCxnSpPr>
          <p:spPr>
            <a:xfrm>
              <a:off x="4990551" y="3407334"/>
              <a:ext cx="1722076" cy="116223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6706233" y="4543993"/>
              <a:ext cx="589785" cy="17313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268291" y="4510603"/>
              <a:ext cx="14127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smtClean="0">
                  <a:solidFill>
                    <a:schemeClr val="tx2"/>
                  </a:solidFill>
                </a:rPr>
                <a:t>Paste copied panel</a:t>
              </a:r>
              <a:endParaRPr lang="en-US" altLang="zh-TW" sz="1000" b="1" dirty="0">
                <a:solidFill>
                  <a:schemeClr val="tx2"/>
                </a:solidFill>
              </a:endParaRPr>
            </a:p>
          </p:txBody>
        </p:sp>
      </p:grpSp>
      <p:pic>
        <p:nvPicPr>
          <p:cNvPr id="38" name="圖片 3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7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74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1832" y="523987"/>
            <a:ext cx="1982265" cy="338903"/>
            <a:chOff x="198227" y="1067865"/>
            <a:chExt cx="1982265" cy="338903"/>
          </a:xfrm>
        </p:grpSpPr>
        <p:sp>
          <p:nvSpPr>
            <p:cNvPr id="5" name="圓角矩形 4"/>
            <p:cNvSpPr/>
            <p:nvPr/>
          </p:nvSpPr>
          <p:spPr>
            <a:xfrm>
              <a:off x="297340" y="1067865"/>
              <a:ext cx="1883152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bg1"/>
                  </a:solidFill>
                </a:rPr>
                <a:t>開發 </a:t>
              </a:r>
              <a:r>
                <a:rPr lang="en-US" altLang="zh-TW" b="1">
                  <a:solidFill>
                    <a:schemeClr val="bg1"/>
                  </a:solidFill>
                </a:rPr>
                <a:t>&amp;</a:t>
              </a:r>
              <a:r>
                <a:rPr lang="zh-TW" altLang="en-US" b="1">
                  <a:solidFill>
                    <a:schemeClr val="bg1"/>
                  </a:solidFill>
                </a:rPr>
                <a:t> 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  <p:sp>
        <p:nvSpPr>
          <p:cNvPr id="85" name="文字方塊 84"/>
          <p:cNvSpPr txBox="1"/>
          <p:nvPr/>
        </p:nvSpPr>
        <p:spPr>
          <a:xfrm>
            <a:off x="290945" y="4681967"/>
            <a:ext cx="4228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 其餘</a:t>
            </a:r>
            <a:r>
              <a:rPr lang="en-US" altLang="zh-TW" sz="1000" dirty="0" err="1" smtClean="0">
                <a:solidFill>
                  <a:schemeClr val="bg1">
                    <a:lumMod val="50000"/>
                  </a:schemeClr>
                </a:solidFill>
              </a:rPr>
              <a:t>grafana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版面操作請參考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grafana_influxdb_introduction.pptx</a:t>
            </a:r>
          </a:p>
        </p:txBody>
      </p:sp>
      <p:sp>
        <p:nvSpPr>
          <p:cNvPr id="86" name="圓角矩形 85"/>
          <p:cNvSpPr/>
          <p:nvPr/>
        </p:nvSpPr>
        <p:spPr>
          <a:xfrm>
            <a:off x="2297215" y="528255"/>
            <a:ext cx="1724866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</a:rPr>
              <a:t>修</a:t>
            </a:r>
            <a:r>
              <a:rPr lang="zh-TW" altLang="en-US" b="1" dirty="0">
                <a:solidFill>
                  <a:srgbClr val="00B050"/>
                </a:solidFill>
              </a:rPr>
              <a:t>改</a:t>
            </a:r>
            <a:r>
              <a:rPr lang="en-US" altLang="zh-TW" b="1" dirty="0" smtClean="0">
                <a:solidFill>
                  <a:srgbClr val="00B050"/>
                </a:solidFill>
              </a:rPr>
              <a:t>Panel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4519911" y="1449234"/>
            <a:ext cx="3744366" cy="3225084"/>
            <a:chOff x="4519911" y="1615488"/>
            <a:chExt cx="3744366" cy="3225084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1405" y="1615488"/>
              <a:ext cx="3622872" cy="1887229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9911" y="3180657"/>
              <a:ext cx="2515227" cy="1659915"/>
            </a:xfrm>
            <a:prstGeom prst="rect">
              <a:avLst/>
            </a:prstGeom>
            <a:ln w="19050">
              <a:solidFill>
                <a:srgbClr val="FFFF00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7204553" y="3237042"/>
              <a:ext cx="609770" cy="151993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單箭頭接點 16"/>
            <p:cNvCxnSpPr/>
            <p:nvPr/>
          </p:nvCxnSpPr>
          <p:spPr>
            <a:xfrm flipH="1">
              <a:off x="6688548" y="3389035"/>
              <a:ext cx="602367" cy="40284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5415131" y="3831229"/>
              <a:ext cx="1297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 smtClean="0">
                  <a:solidFill>
                    <a:srgbClr val="FFFF00"/>
                  </a:solidFill>
                </a:rPr>
                <a:t>可調整各項參數，包含</a:t>
              </a:r>
              <a:r>
                <a:rPr lang="en-US" altLang="zh-TW" sz="800" b="1" dirty="0" smtClean="0">
                  <a:solidFill>
                    <a:srgbClr val="FFFF00"/>
                  </a:solidFill>
                </a:rPr>
                <a:t>Panel</a:t>
              </a:r>
              <a:r>
                <a:rPr lang="zh-TW" altLang="en-US" sz="800" b="1" dirty="0" smtClean="0">
                  <a:solidFill>
                    <a:srgbClr val="FFFF00"/>
                  </a:solidFill>
                </a:rPr>
                <a:t>名稱、大小、</a:t>
              </a:r>
              <a:r>
                <a:rPr lang="en-US" altLang="zh-TW" sz="800" b="1" dirty="0" smtClean="0">
                  <a:solidFill>
                    <a:srgbClr val="FFFF00"/>
                  </a:solidFill>
                </a:rPr>
                <a:t>Data source</a:t>
              </a:r>
              <a:r>
                <a:rPr lang="zh-TW" altLang="en-US" sz="800" b="1" dirty="0" smtClean="0">
                  <a:solidFill>
                    <a:srgbClr val="FFFF00"/>
                  </a:solidFill>
                </a:rPr>
                <a:t>等</a:t>
              </a:r>
              <a:endParaRPr lang="en-US" altLang="zh-TW" sz="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61283" y="947873"/>
            <a:ext cx="39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002060"/>
                </a:solidFill>
              </a:rPr>
              <a:t>1. </a:t>
            </a:r>
            <a:r>
              <a:rPr lang="zh-TW" altLang="en-US" sz="1000" dirty="0" smtClean="0">
                <a:solidFill>
                  <a:srgbClr val="002060"/>
                </a:solidFill>
              </a:rPr>
              <a:t>有兩種方式進行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編輯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4519911" y="1175572"/>
            <a:ext cx="39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002060"/>
                </a:solidFill>
              </a:rPr>
              <a:t>1-2. </a:t>
            </a:r>
            <a:r>
              <a:rPr lang="zh-TW" altLang="en-US" sz="1000" dirty="0" smtClean="0">
                <a:solidFill>
                  <a:srgbClr val="002060"/>
                </a:solidFill>
              </a:rPr>
              <a:t>複製的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可通過「</a:t>
            </a:r>
            <a:r>
              <a:rPr lang="en-US" altLang="zh-TW" sz="1000" dirty="0" smtClean="0">
                <a:solidFill>
                  <a:srgbClr val="002060"/>
                </a:solidFill>
              </a:rPr>
              <a:t>More」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「Panel JSON」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修改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36202" y="1175571"/>
            <a:ext cx="320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002060"/>
                </a:solidFill>
              </a:rPr>
              <a:t>1-1. </a:t>
            </a:r>
            <a:r>
              <a:rPr lang="zh-TW" altLang="en-US" sz="1000" dirty="0" smtClean="0">
                <a:solidFill>
                  <a:srgbClr val="002060"/>
                </a:solidFill>
              </a:rPr>
              <a:t>點選標題並按「</a:t>
            </a:r>
            <a:r>
              <a:rPr lang="en-US" altLang="zh-TW" sz="1000" dirty="0" smtClean="0">
                <a:solidFill>
                  <a:srgbClr val="002060"/>
                </a:solidFill>
              </a:rPr>
              <a:t>Edit」</a:t>
            </a:r>
            <a:r>
              <a:rPr lang="zh-TW" altLang="en-US" sz="1000" dirty="0" smtClean="0">
                <a:solidFill>
                  <a:srgbClr val="002060"/>
                </a:solidFill>
              </a:rPr>
              <a:t>進行編輯</a:t>
            </a:r>
            <a:r>
              <a:rPr lang="en-US" altLang="zh-TW" sz="1000" dirty="0">
                <a:solidFill>
                  <a:srgbClr val="002060"/>
                </a:solidFill>
              </a:rPr>
              <a:t>((</a:t>
            </a:r>
            <a:r>
              <a:rPr lang="zh-TW" altLang="en-US" sz="1000" dirty="0">
                <a:solidFill>
                  <a:srgbClr val="002060"/>
                </a:solidFill>
              </a:rPr>
              <a:t>或滑鼠移到</a:t>
            </a:r>
            <a:r>
              <a:rPr lang="en-US" altLang="zh-TW" sz="1000" dirty="0">
                <a:solidFill>
                  <a:srgbClr val="002060"/>
                </a:solidFill>
              </a:rPr>
              <a:t>panel</a:t>
            </a:r>
            <a:r>
              <a:rPr lang="zh-TW" altLang="en-US" sz="1000" dirty="0">
                <a:solidFill>
                  <a:srgbClr val="002060"/>
                </a:solidFill>
              </a:rPr>
              <a:t>上按下鍵盤</a:t>
            </a:r>
            <a:r>
              <a:rPr lang="en-US" altLang="zh-TW" sz="1000" dirty="0">
                <a:solidFill>
                  <a:srgbClr val="002060"/>
                </a:solidFill>
              </a:rPr>
              <a:t>e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510417" y="1576103"/>
            <a:ext cx="3421666" cy="1568264"/>
            <a:chOff x="367677" y="3063298"/>
            <a:chExt cx="3421666" cy="1568264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677" y="3063298"/>
              <a:ext cx="3421666" cy="1568264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1767612" y="3509000"/>
              <a:ext cx="922369" cy="18533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361283" y="3301094"/>
            <a:ext cx="3951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002060"/>
                </a:solidFill>
              </a:rPr>
              <a:t>2. </a:t>
            </a:r>
            <a:r>
              <a:rPr lang="zh-TW" altLang="en-US" sz="1000" dirty="0" smtClean="0">
                <a:solidFill>
                  <a:srgbClr val="002060"/>
                </a:solidFill>
              </a:rPr>
              <a:t>針對欲調整參數進行調整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見下頁「編輯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Panel」)</a:t>
            </a:r>
          </a:p>
        </p:txBody>
      </p:sp>
      <p:pic>
        <p:nvPicPr>
          <p:cNvPr id="30" name="圖片 2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7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1832" y="523987"/>
            <a:ext cx="1982265" cy="338903"/>
            <a:chOff x="198227" y="1067865"/>
            <a:chExt cx="1982265" cy="338903"/>
          </a:xfrm>
        </p:grpSpPr>
        <p:sp>
          <p:nvSpPr>
            <p:cNvPr id="5" name="圓角矩形 4"/>
            <p:cNvSpPr/>
            <p:nvPr/>
          </p:nvSpPr>
          <p:spPr>
            <a:xfrm>
              <a:off x="297340" y="1067865"/>
              <a:ext cx="1883152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bg1"/>
                  </a:solidFill>
                </a:rPr>
                <a:t>開發 </a:t>
              </a:r>
              <a:r>
                <a:rPr lang="en-US" altLang="zh-TW" b="1">
                  <a:solidFill>
                    <a:schemeClr val="bg1"/>
                  </a:solidFill>
                </a:rPr>
                <a:t>&amp;</a:t>
              </a:r>
              <a:r>
                <a:rPr lang="zh-TW" altLang="en-US" b="1">
                  <a:solidFill>
                    <a:schemeClr val="bg1"/>
                  </a:solidFill>
                </a:rPr>
                <a:t> 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  <p:sp>
        <p:nvSpPr>
          <p:cNvPr id="33" name="圓角矩形 32"/>
          <p:cNvSpPr/>
          <p:nvPr/>
        </p:nvSpPr>
        <p:spPr>
          <a:xfrm>
            <a:off x="2297215" y="528255"/>
            <a:ext cx="1724866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</a:rPr>
              <a:t>編輯</a:t>
            </a:r>
            <a:r>
              <a:rPr lang="en-US" altLang="zh-TW" b="1" dirty="0" smtClean="0">
                <a:solidFill>
                  <a:srgbClr val="00B050"/>
                </a:solidFill>
              </a:rPr>
              <a:t>Panel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90945" y="1035261"/>
            <a:ext cx="282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1</a:t>
            </a:r>
            <a:r>
              <a:rPr lang="en-US" altLang="zh-TW" sz="1000" dirty="0" smtClean="0">
                <a:solidFill>
                  <a:srgbClr val="002060"/>
                </a:solidFill>
              </a:rPr>
              <a:t>.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編輯可以點選標題並按</a:t>
            </a:r>
            <a:r>
              <a:rPr lang="en-US" altLang="zh-TW" sz="1000" dirty="0" smtClean="0">
                <a:solidFill>
                  <a:srgbClr val="002060"/>
                </a:solidFill>
              </a:rPr>
              <a:t>Edit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或滑鼠移到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上按下鍵盤</a:t>
            </a:r>
            <a:r>
              <a:rPr lang="en-US" altLang="zh-TW" sz="1000" dirty="0" smtClean="0">
                <a:solidFill>
                  <a:srgbClr val="002060"/>
                </a:solidFill>
              </a:rPr>
              <a:t>e)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367678" y="1413987"/>
            <a:ext cx="2713494" cy="1243685"/>
            <a:chOff x="367677" y="3063298"/>
            <a:chExt cx="2713494" cy="1243685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77" y="3063298"/>
              <a:ext cx="2713494" cy="124368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1470713" y="3388762"/>
              <a:ext cx="773724" cy="185336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290945" y="2784112"/>
            <a:ext cx="2828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2</a:t>
            </a:r>
            <a:r>
              <a:rPr lang="en-US" altLang="zh-TW" sz="1000" dirty="0" smtClean="0">
                <a:solidFill>
                  <a:srgbClr val="002060"/>
                </a:solidFill>
              </a:rPr>
              <a:t>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編輯模式後，左方有三個功能選單。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367679" y="3034293"/>
            <a:ext cx="2713494" cy="1595162"/>
            <a:chOff x="367679" y="3213325"/>
            <a:chExt cx="2713494" cy="159516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3"/>
            <a:srcRect t="48317" r="56319" b="10801"/>
            <a:stretch/>
          </p:blipFill>
          <p:spPr>
            <a:xfrm>
              <a:off x="367679" y="3213325"/>
              <a:ext cx="2713494" cy="1595162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388993" y="3464865"/>
              <a:ext cx="288814" cy="25668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88993" y="3810183"/>
              <a:ext cx="288814" cy="25668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88993" y="4149107"/>
              <a:ext cx="288814" cy="25668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619327" y="3470095"/>
              <a:ext cx="800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資料來源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09878" y="3837187"/>
              <a:ext cx="9066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視覺化設計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09877" y="4164184"/>
              <a:ext cx="9066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FFFF00"/>
                  </a:solidFill>
                </a:rPr>
                <a:t>Panel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設定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</p:grpSp>
      <p:sp>
        <p:nvSpPr>
          <p:cNvPr id="43" name="文字方塊 42"/>
          <p:cNvSpPr txBox="1"/>
          <p:nvPr/>
        </p:nvSpPr>
        <p:spPr>
          <a:xfrm>
            <a:off x="4060447" y="1004362"/>
            <a:ext cx="4649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2</a:t>
            </a:r>
            <a:r>
              <a:rPr lang="en-US" altLang="zh-TW" sz="1000" dirty="0" smtClean="0">
                <a:solidFill>
                  <a:srgbClr val="002060"/>
                </a:solidFill>
              </a:rPr>
              <a:t>-1.</a:t>
            </a:r>
            <a:r>
              <a:rPr lang="zh-TW" altLang="en-US" sz="1000" dirty="0" smtClean="0">
                <a:solidFill>
                  <a:srgbClr val="002060"/>
                </a:solidFill>
              </a:rPr>
              <a:t> 資料來源主要以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influxQL</a:t>
            </a:r>
            <a:r>
              <a:rPr lang="zh-TW" altLang="en-US" sz="1000" dirty="0" smtClean="0">
                <a:solidFill>
                  <a:srgbClr val="002060"/>
                </a:solidFill>
              </a:rPr>
              <a:t>語法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類</a:t>
            </a:r>
            <a:r>
              <a:rPr lang="en-US" altLang="zh-TW" sz="1000" dirty="0" smtClean="0">
                <a:solidFill>
                  <a:srgbClr val="002060"/>
                </a:solidFill>
              </a:rPr>
              <a:t>SQL)</a:t>
            </a:r>
            <a:r>
              <a:rPr lang="zh-TW" altLang="en-US" sz="1000" dirty="0" smtClean="0">
                <a:solidFill>
                  <a:srgbClr val="002060"/>
                </a:solidFill>
              </a:rPr>
              <a:t>來查詢串接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4125643" y="1274575"/>
            <a:ext cx="4198993" cy="1382070"/>
            <a:chOff x="4125643" y="1472801"/>
            <a:chExt cx="4198993" cy="1382070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3"/>
            <a:srcRect t="48317" r="25548" b="10801"/>
            <a:stretch/>
          </p:blipFill>
          <p:spPr>
            <a:xfrm>
              <a:off x="4125643" y="1472801"/>
              <a:ext cx="4007159" cy="1382070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4466677" y="1512446"/>
              <a:ext cx="858982" cy="181012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301147" y="1486367"/>
              <a:ext cx="30234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solidFill>
                    <a:srgbClr val="FFFF00"/>
                  </a:solidFill>
                </a:rPr>
                <a:t>Data</a:t>
              </a:r>
              <a:r>
                <a:rPr lang="zh-TW" altLang="en-US" sz="9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900" dirty="0" smtClean="0">
                  <a:solidFill>
                    <a:srgbClr val="FFFF00"/>
                  </a:solidFill>
                </a:rPr>
                <a:t>source(</a:t>
              </a:r>
              <a:r>
                <a:rPr lang="zh-TW" altLang="en-US" sz="900" dirty="0">
                  <a:solidFill>
                    <a:srgbClr val="FFFF00"/>
                  </a:solidFill>
                </a:rPr>
                <a:t>此處為串接</a:t>
              </a:r>
              <a:r>
                <a:rPr lang="en-US" altLang="zh-TW" sz="900" dirty="0" err="1">
                  <a:solidFill>
                    <a:srgbClr val="FFFF00"/>
                  </a:solidFill>
                </a:rPr>
                <a:t>influxdb</a:t>
              </a:r>
              <a:r>
                <a:rPr lang="zh-TW" altLang="en-US" sz="900" dirty="0">
                  <a:solidFill>
                    <a:srgbClr val="FFFF00"/>
                  </a:solidFill>
                </a:rPr>
                <a:t>的</a:t>
              </a:r>
              <a:r>
                <a:rPr lang="en-US" altLang="zh-TW" sz="900" dirty="0" err="1">
                  <a:solidFill>
                    <a:srgbClr val="FFFF00"/>
                  </a:solidFill>
                </a:rPr>
                <a:t>jenkins</a:t>
              </a:r>
              <a:r>
                <a:rPr lang="zh-TW" altLang="en-US" sz="900" dirty="0">
                  <a:solidFill>
                    <a:srgbClr val="FFFF00"/>
                  </a:solidFill>
                </a:rPr>
                <a:t>資料庫</a:t>
              </a:r>
              <a:r>
                <a:rPr lang="en-US" altLang="zh-TW" sz="900" dirty="0" smtClean="0">
                  <a:solidFill>
                    <a:srgbClr val="FFFF00"/>
                  </a:solidFill>
                </a:rPr>
                <a:t>)</a:t>
              </a:r>
              <a:endParaRPr lang="en-US" altLang="zh-TW" sz="900" dirty="0">
                <a:solidFill>
                  <a:srgbClr val="FFFF0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335251" y="2029327"/>
              <a:ext cx="553116" cy="11174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301147" y="1817588"/>
              <a:ext cx="7534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 smtClean="0">
                  <a:solidFill>
                    <a:srgbClr val="FFFF00"/>
                  </a:solidFill>
                </a:rPr>
                <a:t>Table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名稱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097592" y="2188120"/>
              <a:ext cx="363230" cy="11386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285885" y="2027192"/>
              <a:ext cx="754356" cy="11493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180615" y="1816647"/>
              <a:ext cx="18379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 smtClean="0">
                  <a:solidFill>
                    <a:srgbClr val="FFFF00"/>
                  </a:solidFill>
                </a:rPr>
                <a:t>Condition(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如果有條件可以拉取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)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571304" y="2084659"/>
              <a:ext cx="607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數據欄位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480190" y="2187054"/>
              <a:ext cx="274775" cy="114932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5688007" y="2143802"/>
              <a:ext cx="4926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運算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082672" y="2499314"/>
              <a:ext cx="486855" cy="122392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5521771" y="2462254"/>
              <a:ext cx="24968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格式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 基本上除了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Table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可能會變更以外，都選預設的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Time series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即可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4060447" y="2746836"/>
            <a:ext cx="4649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2</a:t>
            </a:r>
            <a:r>
              <a:rPr lang="en-US" altLang="zh-TW" sz="1000" dirty="0" smtClean="0">
                <a:solidFill>
                  <a:srgbClr val="002060"/>
                </a:solidFill>
              </a:rPr>
              <a:t>-2.</a:t>
            </a:r>
            <a:r>
              <a:rPr lang="zh-TW" altLang="en-US" sz="1000" dirty="0" smtClean="0">
                <a:solidFill>
                  <a:srgbClr val="002060"/>
                </a:solidFill>
              </a:rPr>
              <a:t> 調整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視覺化樣式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依樣式不同有不同的調整版面，以下以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Singlestat</a:t>
            </a:r>
            <a:r>
              <a:rPr lang="zh-TW" altLang="en-US" sz="1000" dirty="0" smtClean="0">
                <a:solidFill>
                  <a:srgbClr val="002060"/>
                </a:solidFill>
              </a:rPr>
              <a:t>樣式為例，後續第</a:t>
            </a:r>
            <a:r>
              <a:rPr lang="en-US" altLang="zh-TW" sz="1000" dirty="0" smtClean="0">
                <a:solidFill>
                  <a:srgbClr val="002060"/>
                </a:solidFill>
              </a:rPr>
              <a:t>4</a:t>
            </a:r>
            <a:r>
              <a:rPr lang="zh-TW" altLang="en-US" sz="1000" dirty="0" smtClean="0">
                <a:solidFill>
                  <a:srgbClr val="002060"/>
                </a:solidFill>
              </a:rPr>
              <a:t>點簡介</a:t>
            </a:r>
            <a:r>
              <a:rPr lang="en-US" altLang="zh-TW" sz="10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000" dirty="0" smtClean="0">
                <a:solidFill>
                  <a:srgbClr val="002060"/>
                </a:solidFill>
              </a:rPr>
              <a:t>會用到的幾種樣式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4125643" y="3136457"/>
            <a:ext cx="4066313" cy="1639155"/>
            <a:chOff x="4125643" y="3136457"/>
            <a:chExt cx="4066313" cy="1639155"/>
          </a:xfrm>
        </p:grpSpPr>
        <p:pic>
          <p:nvPicPr>
            <p:cNvPr id="60" name="圖片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25643" y="3156956"/>
              <a:ext cx="4007159" cy="1618656"/>
            </a:xfrm>
            <a:prstGeom prst="rect">
              <a:avLst/>
            </a:prstGeom>
          </p:spPr>
        </p:pic>
        <p:sp>
          <p:nvSpPr>
            <p:cNvPr id="61" name="矩形 60"/>
            <p:cNvSpPr/>
            <p:nvPr/>
          </p:nvSpPr>
          <p:spPr>
            <a:xfrm>
              <a:off x="4736309" y="3188845"/>
              <a:ext cx="430371" cy="110668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5144055" y="3136457"/>
              <a:ext cx="7443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視覺化樣式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4396340" y="3366822"/>
              <a:ext cx="3673400" cy="70001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6129222" y="3184050"/>
              <a:ext cx="20627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主調整版面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 包括字體顏色、數值格式等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396340" y="4201124"/>
              <a:ext cx="3673400" cy="54550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6129222" y="4190345"/>
              <a:ext cx="1940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其</a:t>
              </a:r>
              <a:r>
                <a:rPr lang="zh-TW" altLang="en-US" sz="800" dirty="0">
                  <a:solidFill>
                    <a:srgbClr val="FFFF00"/>
                  </a:solidFill>
                </a:rPr>
                <a:t>餘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調整版面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 包括調整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N/A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800" dirty="0" smtClean="0">
                  <a:solidFill>
                    <a:srgbClr val="FFFF00"/>
                  </a:solidFill>
                </a:rPr>
                <a:t>data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時要呈現什麼字串等功能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50" name="圖片 4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Daily test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1832" y="523987"/>
            <a:ext cx="1982265" cy="338903"/>
            <a:chOff x="198227" y="1067865"/>
            <a:chExt cx="1982265" cy="338903"/>
          </a:xfrm>
        </p:grpSpPr>
        <p:sp>
          <p:nvSpPr>
            <p:cNvPr id="5" name="圓角矩形 4"/>
            <p:cNvSpPr/>
            <p:nvPr/>
          </p:nvSpPr>
          <p:spPr>
            <a:xfrm>
              <a:off x="297340" y="1067865"/>
              <a:ext cx="1883152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bg1"/>
                  </a:solidFill>
                </a:rPr>
                <a:t>開發 </a:t>
              </a:r>
              <a:r>
                <a:rPr lang="en-US" altLang="zh-TW" b="1">
                  <a:solidFill>
                    <a:schemeClr val="bg1"/>
                  </a:solidFill>
                </a:rPr>
                <a:t>&amp;</a:t>
              </a:r>
              <a:r>
                <a:rPr lang="zh-TW" altLang="en-US" b="1">
                  <a:solidFill>
                    <a:schemeClr val="bg1"/>
                  </a:solidFill>
                </a:rPr>
                <a:t> 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358088" y="1004362"/>
            <a:ext cx="3855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2</a:t>
            </a:r>
            <a:r>
              <a:rPr lang="en-US" altLang="zh-TW" sz="1000" dirty="0" smtClean="0">
                <a:solidFill>
                  <a:srgbClr val="002060"/>
                </a:solidFill>
              </a:rPr>
              <a:t>-3.</a:t>
            </a:r>
            <a:r>
              <a:rPr lang="zh-TW" altLang="en-US" sz="1000" dirty="0" smtClean="0">
                <a:solidFill>
                  <a:srgbClr val="002060"/>
                </a:solidFill>
              </a:rPr>
              <a:t> 設定包括</a:t>
            </a:r>
            <a:r>
              <a:rPr lang="en-US" altLang="zh-TW" sz="1000" dirty="0" smtClean="0">
                <a:solidFill>
                  <a:srgbClr val="002060"/>
                </a:solidFill>
              </a:rPr>
              <a:t>Title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透明開關、連結其他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方式。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421319" y="1250584"/>
            <a:ext cx="3313014" cy="1773312"/>
            <a:chOff x="421319" y="1250584"/>
            <a:chExt cx="3313014" cy="177331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319" y="1250584"/>
              <a:ext cx="3313014" cy="1773312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745134" y="1461290"/>
              <a:ext cx="636058" cy="130917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45134" y="1611309"/>
              <a:ext cx="636058" cy="130917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9308" y="2371178"/>
              <a:ext cx="2395584" cy="62140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33514" y="1409139"/>
              <a:ext cx="6103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 smtClean="0">
                  <a:solidFill>
                    <a:srgbClr val="FFFF00"/>
                  </a:solidFill>
                </a:rPr>
                <a:t>Title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名稱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333513" y="1592207"/>
              <a:ext cx="9598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 smtClean="0">
                  <a:solidFill>
                    <a:srgbClr val="FFFF00"/>
                  </a:solidFill>
                </a:rPr>
                <a:t>Panel</a:t>
              </a:r>
              <a:r>
                <a:rPr lang="zh-TW" altLang="en-US" sz="800" dirty="0" smtClean="0">
                  <a:solidFill>
                    <a:srgbClr val="FFFF00"/>
                  </a:solidFill>
                </a:rPr>
                <a:t>透明開關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2507665" y="2155734"/>
              <a:ext cx="6504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FFFF00"/>
                  </a:solidFill>
                </a:rPr>
                <a:t>連結設</a:t>
              </a:r>
              <a:r>
                <a:rPr lang="zh-TW" altLang="en-US" sz="800" dirty="0">
                  <a:solidFill>
                    <a:srgbClr val="FFFF00"/>
                  </a:solidFill>
                </a:rPr>
                <a:t>定</a:t>
              </a:r>
              <a:endParaRPr lang="en-US" altLang="zh-TW" sz="800" dirty="0">
                <a:solidFill>
                  <a:srgbClr val="FFFF00"/>
                </a:solidFill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063163" y="2386567"/>
              <a:ext cx="12751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00" dirty="0" smtClean="0">
                  <a:solidFill>
                    <a:srgbClr val="FFFF00"/>
                  </a:solidFill>
                </a:rPr>
                <a:t>類型</a:t>
              </a:r>
              <a:r>
                <a:rPr lang="en-US" altLang="zh-TW" sz="700" dirty="0" smtClean="0">
                  <a:solidFill>
                    <a:srgbClr val="FFFF00"/>
                  </a:solidFill>
                </a:rPr>
                <a:t>:</a:t>
              </a:r>
              <a:r>
                <a:rPr lang="zh-TW" altLang="en-US" sz="700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TW" sz="700" dirty="0" smtClean="0">
                  <a:solidFill>
                    <a:srgbClr val="FFFF00"/>
                  </a:solidFill>
                </a:rPr>
                <a:t>dashboard</a:t>
              </a:r>
              <a:r>
                <a:rPr lang="zh-TW" altLang="en-US" sz="700" dirty="0" smtClean="0">
                  <a:solidFill>
                    <a:srgbClr val="FFFF00"/>
                  </a:solidFill>
                </a:rPr>
                <a:t>或絕對路徑</a:t>
              </a:r>
              <a:endParaRPr lang="en-US" altLang="zh-TW" sz="700" dirty="0">
                <a:solidFill>
                  <a:srgbClr val="FFFF00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043540" y="2536367"/>
              <a:ext cx="363229" cy="10452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43539" y="2656411"/>
              <a:ext cx="497513" cy="9318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063163" y="2724823"/>
              <a:ext cx="12751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 smtClean="0">
                  <a:solidFill>
                    <a:srgbClr val="FFFF00"/>
                  </a:solidFill>
                </a:rPr>
                <a:t>Dashboard</a:t>
              </a:r>
              <a:r>
                <a:rPr lang="zh-TW" altLang="en-US" sz="700" dirty="0" smtClean="0">
                  <a:solidFill>
                    <a:srgbClr val="FFFF00"/>
                  </a:solidFill>
                </a:rPr>
                <a:t>名稱或</a:t>
              </a:r>
              <a:r>
                <a:rPr lang="en-US" altLang="zh-TW" sz="700" dirty="0" smtClean="0">
                  <a:solidFill>
                    <a:srgbClr val="FFFF00"/>
                  </a:solidFill>
                </a:rPr>
                <a:t>URL</a:t>
              </a:r>
              <a:endParaRPr lang="en-US" altLang="zh-TW" sz="700" dirty="0">
                <a:solidFill>
                  <a:srgbClr val="FFFF00"/>
                </a:solidFill>
              </a:endParaRPr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290945" y="3130783"/>
            <a:ext cx="3855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3</a:t>
            </a:r>
            <a:r>
              <a:rPr lang="en-US" altLang="zh-TW" sz="1000" dirty="0" smtClean="0">
                <a:solidFill>
                  <a:srgbClr val="002060"/>
                </a:solidFill>
              </a:rPr>
              <a:t>.</a:t>
            </a:r>
            <a:r>
              <a:rPr lang="zh-TW" altLang="en-US" sz="1000" dirty="0" smtClean="0">
                <a:solidFill>
                  <a:srgbClr val="002060"/>
                </a:solidFill>
              </a:rPr>
              <a:t> 視覺化樣式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依不同的目的可選擇不同的視覺化樣式，每個樣式有不同的設計版面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如圖</a:t>
            </a:r>
            <a:r>
              <a:rPr lang="en-US" altLang="zh-TW" sz="1000" dirty="0" smtClean="0">
                <a:solidFill>
                  <a:srgbClr val="002060"/>
                </a:solidFill>
              </a:rPr>
              <a:t>3-2</a:t>
            </a:r>
            <a:r>
              <a:rPr lang="zh-TW" altLang="en-US" sz="1000" dirty="0" smtClean="0">
                <a:solidFill>
                  <a:srgbClr val="002060"/>
                </a:solidFill>
              </a:rPr>
              <a:t>主調整版面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5" y="3587423"/>
            <a:ext cx="4082828" cy="837503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4576194" y="1004362"/>
            <a:ext cx="45678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002060"/>
                </a:solidFill>
              </a:rPr>
              <a:t>3</a:t>
            </a:r>
            <a:r>
              <a:rPr lang="en-US" altLang="zh-TW" sz="1000" dirty="0" smtClean="0">
                <a:solidFill>
                  <a:srgbClr val="002060"/>
                </a:solidFill>
              </a:rPr>
              <a:t>-1.</a:t>
            </a:r>
            <a:r>
              <a:rPr lang="zh-TW" altLang="en-US" sz="1000" dirty="0" smtClean="0">
                <a:solidFill>
                  <a:srgbClr val="002060"/>
                </a:solidFill>
              </a:rPr>
              <a:t> 以下主要為</a:t>
            </a:r>
            <a:r>
              <a:rPr lang="en-US" altLang="zh-TW" sz="10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000" dirty="0" smtClean="0">
                <a:solidFill>
                  <a:srgbClr val="002060"/>
                </a:solidFill>
              </a:rPr>
              <a:t>常用的視覺化樣式，設計樣式可參考現有的設計內容。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4619711" y="1291513"/>
            <a:ext cx="4426318" cy="755221"/>
            <a:chOff x="4619711" y="1376419"/>
            <a:chExt cx="4426318" cy="755221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6527" y="1376419"/>
              <a:ext cx="775929" cy="539777"/>
            </a:xfrm>
            <a:prstGeom prst="rect">
              <a:avLst/>
            </a:prstGeom>
          </p:spPr>
        </p:pic>
        <p:cxnSp>
          <p:nvCxnSpPr>
            <p:cNvPr id="17" name="直線單箭頭接點 16"/>
            <p:cNvCxnSpPr/>
            <p:nvPr/>
          </p:nvCxnSpPr>
          <p:spPr>
            <a:xfrm>
              <a:off x="5524769" y="1669343"/>
              <a:ext cx="5233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圖片 6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1266"/>
            <a:stretch/>
          </p:blipFill>
          <p:spPr>
            <a:xfrm>
              <a:off x="6135691" y="1378592"/>
              <a:ext cx="2502028" cy="537604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5451266" y="1378362"/>
              <a:ext cx="621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>
                  <a:solidFill>
                    <a:srgbClr val="0070C0"/>
                  </a:solidFill>
                </a:rPr>
                <a:t>曲線圖</a:t>
              </a:r>
              <a:endParaRPr lang="en-US" altLang="zh-TW" sz="10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4619711" y="1916196"/>
              <a:ext cx="442631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70C0"/>
                  </a:solidFill>
                </a:rPr>
                <a:t>除折線圖以外，</a:t>
              </a:r>
              <a:r>
                <a:rPr lang="en-US" altLang="zh-TW" sz="800" dirty="0" smtClean="0">
                  <a:solidFill>
                    <a:srgbClr val="0070C0"/>
                  </a:solidFill>
                </a:rPr>
                <a:t>Bar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圖或點圖亦可實現。可調整</a:t>
              </a:r>
              <a:r>
                <a:rPr lang="en-US" altLang="zh-TW" sz="800" dirty="0" smtClean="0">
                  <a:solidFill>
                    <a:srgbClr val="0070C0"/>
                  </a:solidFill>
                </a:rPr>
                <a:t>X-Y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格式、曲線大小粗細、節點大小及圖例等。</a:t>
              </a:r>
              <a:endParaRPr lang="en-US" altLang="zh-TW" sz="800" dirty="0" smtClean="0">
                <a:solidFill>
                  <a:srgbClr val="0070C0"/>
                </a:solidFill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4619711" y="2143362"/>
            <a:ext cx="4158529" cy="782562"/>
            <a:chOff x="4619711" y="2228268"/>
            <a:chExt cx="4158529" cy="782562"/>
          </a:xfrm>
        </p:grpSpPr>
        <p:grpSp>
          <p:nvGrpSpPr>
            <p:cNvPr id="75" name="群組 74"/>
            <p:cNvGrpSpPr/>
            <p:nvPr/>
          </p:nvGrpSpPr>
          <p:grpSpPr>
            <a:xfrm>
              <a:off x="4646526" y="2228268"/>
              <a:ext cx="3929175" cy="597870"/>
              <a:chOff x="4646526" y="2228268"/>
              <a:chExt cx="3929175" cy="597870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6526" y="2231443"/>
                <a:ext cx="775929" cy="544308"/>
              </a:xfrm>
              <a:prstGeom prst="rect">
                <a:avLst/>
              </a:prstGeom>
            </p:spPr>
          </p:pic>
          <p:cxnSp>
            <p:nvCxnSpPr>
              <p:cNvPr id="65" name="直線單箭頭接點 64"/>
              <p:cNvCxnSpPr/>
              <p:nvPr/>
            </p:nvCxnSpPr>
            <p:spPr>
              <a:xfrm>
                <a:off x="5537864" y="2499126"/>
                <a:ext cx="52333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文字方塊 65"/>
              <p:cNvSpPr txBox="1"/>
              <p:nvPr/>
            </p:nvSpPr>
            <p:spPr>
              <a:xfrm>
                <a:off x="5396576" y="2231443"/>
                <a:ext cx="7797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000" dirty="0" smtClean="0">
                    <a:solidFill>
                      <a:srgbClr val="0070C0"/>
                    </a:solidFill>
                  </a:rPr>
                  <a:t>數值指標</a:t>
                </a:r>
                <a:endParaRPr lang="en-US" altLang="zh-TW" sz="1000" dirty="0" smtClean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72504" y="2231443"/>
                <a:ext cx="803061" cy="557017"/>
              </a:xfrm>
              <a:prstGeom prst="rect">
                <a:avLst/>
              </a:prstGeom>
            </p:spPr>
          </p:pic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85443" y="2228268"/>
                <a:ext cx="624389" cy="327892"/>
              </a:xfrm>
              <a:prstGeom prst="rect">
                <a:avLst/>
              </a:prstGeom>
            </p:spPr>
          </p:pic>
          <p:pic>
            <p:nvPicPr>
              <p:cNvPr id="73" name="圖片 7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85443" y="2594814"/>
                <a:ext cx="1490258" cy="231324"/>
              </a:xfrm>
              <a:prstGeom prst="rect">
                <a:avLst/>
              </a:prstGeom>
            </p:spPr>
          </p:pic>
        </p:grpSp>
        <p:sp>
          <p:nvSpPr>
            <p:cNvPr id="77" name="文字方塊 76"/>
            <p:cNvSpPr txBox="1"/>
            <p:nvPr/>
          </p:nvSpPr>
          <p:spPr>
            <a:xfrm>
              <a:off x="4619711" y="2795386"/>
              <a:ext cx="41585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70C0"/>
                  </a:solidFill>
                </a:rPr>
                <a:t>可呈現單一</a:t>
              </a:r>
              <a:r>
                <a:rPr lang="en-US" altLang="zh-TW" sz="800" dirty="0" smtClean="0">
                  <a:solidFill>
                    <a:srgbClr val="0070C0"/>
                  </a:solidFill>
                </a:rPr>
                <a:t>panel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指標或儀表板圖。可調整加入前</a:t>
              </a:r>
              <a:r>
                <a:rPr lang="en-US" altLang="zh-TW" sz="800" dirty="0" smtClean="0">
                  <a:solidFill>
                    <a:srgbClr val="0070C0"/>
                  </a:solidFill>
                </a:rPr>
                <a:t>/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後綴、門檻範圍顏色及指標大小等。</a:t>
              </a:r>
              <a:endParaRPr lang="en-US" altLang="zh-TW" sz="800" dirty="0" smtClean="0">
                <a:solidFill>
                  <a:srgbClr val="0070C0"/>
                </a:solidFill>
              </a:endParaRPr>
            </a:p>
          </p:txBody>
        </p:sp>
      </p:grpSp>
      <p:grpSp>
        <p:nvGrpSpPr>
          <p:cNvPr id="82" name="群組 81"/>
          <p:cNvGrpSpPr/>
          <p:nvPr/>
        </p:nvGrpSpPr>
        <p:grpSpPr>
          <a:xfrm>
            <a:off x="4619710" y="3038528"/>
            <a:ext cx="4426319" cy="770772"/>
            <a:chOff x="4619710" y="3123434"/>
            <a:chExt cx="4426319" cy="770772"/>
          </a:xfrm>
        </p:grpSpPr>
        <p:grpSp>
          <p:nvGrpSpPr>
            <p:cNvPr id="79" name="群組 78"/>
            <p:cNvGrpSpPr/>
            <p:nvPr/>
          </p:nvGrpSpPr>
          <p:grpSpPr>
            <a:xfrm>
              <a:off x="4647444" y="3123434"/>
              <a:ext cx="3504750" cy="548697"/>
              <a:chOff x="4647444" y="3169151"/>
              <a:chExt cx="3504750" cy="548697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7444" y="3170173"/>
                <a:ext cx="775012" cy="547675"/>
              </a:xfrm>
              <a:prstGeom prst="rect">
                <a:avLst/>
              </a:prstGeom>
            </p:spPr>
          </p:pic>
          <p:cxnSp>
            <p:nvCxnSpPr>
              <p:cNvPr id="67" name="直線單箭頭接點 66"/>
              <p:cNvCxnSpPr/>
              <p:nvPr/>
            </p:nvCxnSpPr>
            <p:spPr>
              <a:xfrm>
                <a:off x="5553668" y="3441614"/>
                <a:ext cx="52333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字方塊 67"/>
              <p:cNvSpPr txBox="1"/>
              <p:nvPr/>
            </p:nvSpPr>
            <p:spPr>
              <a:xfrm>
                <a:off x="5412380" y="3173931"/>
                <a:ext cx="7797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000" dirty="0" smtClean="0">
                    <a:solidFill>
                      <a:srgbClr val="0070C0"/>
                    </a:solidFill>
                  </a:rPr>
                  <a:t>表格</a:t>
                </a:r>
                <a:endParaRPr lang="en-US" altLang="zh-TW" sz="1000" dirty="0" smtClean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7966" y="3169151"/>
                <a:ext cx="1994228" cy="548214"/>
              </a:xfrm>
              <a:prstGeom prst="rect">
                <a:avLst/>
              </a:prstGeom>
            </p:spPr>
          </p:pic>
        </p:grpSp>
        <p:sp>
          <p:nvSpPr>
            <p:cNvPr id="81" name="文字方塊 80"/>
            <p:cNvSpPr txBox="1"/>
            <p:nvPr/>
          </p:nvSpPr>
          <p:spPr>
            <a:xfrm>
              <a:off x="4619710" y="3678762"/>
              <a:ext cx="44263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70C0"/>
                  </a:solidFill>
                </a:rPr>
                <a:t>必須有時間序列欄位，要呈現其他</a:t>
              </a:r>
              <a:r>
                <a:rPr lang="en-US" altLang="zh-TW" sz="800" dirty="0" smtClean="0">
                  <a:solidFill>
                    <a:srgbClr val="0070C0"/>
                  </a:solidFill>
                </a:rPr>
                <a:t>Table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格式較無彈性。可調整各欄位數值形態、欄位名稱等。</a:t>
              </a:r>
              <a:endParaRPr lang="en-US" altLang="zh-TW" sz="800" dirty="0" smtClean="0">
                <a:solidFill>
                  <a:srgbClr val="0070C0"/>
                </a:solidFill>
              </a:endParaRP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4622300" y="3948145"/>
            <a:ext cx="2777809" cy="752255"/>
            <a:chOff x="4622300" y="3948145"/>
            <a:chExt cx="2777809" cy="752255"/>
          </a:xfrm>
        </p:grpSpPr>
        <p:grpSp>
          <p:nvGrpSpPr>
            <p:cNvPr id="80" name="群組 79"/>
            <p:cNvGrpSpPr/>
            <p:nvPr/>
          </p:nvGrpSpPr>
          <p:grpSpPr>
            <a:xfrm>
              <a:off x="4648623" y="3948145"/>
              <a:ext cx="2311978" cy="562874"/>
              <a:chOff x="4648623" y="3876296"/>
              <a:chExt cx="2311978" cy="562874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48623" y="3879422"/>
                <a:ext cx="773832" cy="548344"/>
              </a:xfrm>
              <a:prstGeom prst="rect">
                <a:avLst/>
              </a:prstGeom>
            </p:spPr>
          </p:pic>
          <p:cxnSp>
            <p:nvCxnSpPr>
              <p:cNvPr id="69" name="直線單箭頭接點 68"/>
              <p:cNvCxnSpPr/>
              <p:nvPr/>
            </p:nvCxnSpPr>
            <p:spPr>
              <a:xfrm>
                <a:off x="5549565" y="4143979"/>
                <a:ext cx="52333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字方塊 69"/>
              <p:cNvSpPr txBox="1"/>
              <p:nvPr/>
            </p:nvSpPr>
            <p:spPr>
              <a:xfrm>
                <a:off x="5408277" y="3876296"/>
                <a:ext cx="7797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000" dirty="0" smtClean="0">
                    <a:solidFill>
                      <a:srgbClr val="0070C0"/>
                    </a:solidFill>
                  </a:rPr>
                  <a:t>儀錶板</a:t>
                </a:r>
                <a:endParaRPr lang="en-US" altLang="zh-TW" sz="1000" dirty="0" smtClean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71" name="圖片 7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57540" y="3882153"/>
                <a:ext cx="803061" cy="557017"/>
              </a:xfrm>
              <a:prstGeom prst="rect">
                <a:avLst/>
              </a:prstGeom>
            </p:spPr>
          </p:pic>
        </p:grpSp>
        <p:sp>
          <p:nvSpPr>
            <p:cNvPr id="83" name="文字方塊 82"/>
            <p:cNvSpPr txBox="1"/>
            <p:nvPr/>
          </p:nvSpPr>
          <p:spPr>
            <a:xfrm>
              <a:off x="4622300" y="4484956"/>
              <a:ext cx="27778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rgbClr val="0070C0"/>
                  </a:solidFill>
                </a:rPr>
                <a:t>較少使用，一般儀錶板樣式可使用</a:t>
              </a:r>
              <a:r>
                <a:rPr lang="en-US" altLang="zh-TW" sz="800" dirty="0" err="1" smtClean="0">
                  <a:solidFill>
                    <a:srgbClr val="0070C0"/>
                  </a:solidFill>
                </a:rPr>
                <a:t>Singlestat</a:t>
              </a:r>
              <a:r>
                <a:rPr lang="zh-TW" altLang="en-US" sz="800" dirty="0" smtClean="0">
                  <a:solidFill>
                    <a:srgbClr val="0070C0"/>
                  </a:solidFill>
                </a:rPr>
                <a:t>來配置。</a:t>
              </a:r>
              <a:endParaRPr lang="en-US" altLang="zh-TW" sz="800" dirty="0" smtClean="0">
                <a:solidFill>
                  <a:srgbClr val="0070C0"/>
                </a:solidFill>
              </a:endParaRPr>
            </a:p>
          </p:txBody>
        </p:sp>
      </p:grpSp>
      <p:sp>
        <p:nvSpPr>
          <p:cNvPr id="85" name="文字方塊 84"/>
          <p:cNvSpPr txBox="1"/>
          <p:nvPr/>
        </p:nvSpPr>
        <p:spPr>
          <a:xfrm>
            <a:off x="290945" y="4681967"/>
            <a:ext cx="4228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 其餘</a:t>
            </a:r>
            <a:r>
              <a:rPr lang="en-US" altLang="zh-TW" sz="1000" dirty="0" err="1" smtClean="0">
                <a:solidFill>
                  <a:schemeClr val="bg1">
                    <a:lumMod val="50000"/>
                  </a:schemeClr>
                </a:solidFill>
              </a:rPr>
              <a:t>grafana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版面操作請參考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grafana_influxdb_introduction.pptx</a:t>
            </a:r>
          </a:p>
        </p:txBody>
      </p:sp>
      <p:sp>
        <p:nvSpPr>
          <p:cNvPr id="86" name="圓角矩形 85"/>
          <p:cNvSpPr/>
          <p:nvPr/>
        </p:nvSpPr>
        <p:spPr>
          <a:xfrm>
            <a:off x="2297215" y="528255"/>
            <a:ext cx="1724866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</a:rPr>
              <a:t>編輯</a:t>
            </a:r>
            <a:r>
              <a:rPr lang="en-US" altLang="zh-TW" b="1" dirty="0" smtClean="0">
                <a:solidFill>
                  <a:srgbClr val="00B050"/>
                </a:solidFill>
              </a:rPr>
              <a:t>Panel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9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2" y="428874"/>
            <a:ext cx="694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開發維護</a:t>
            </a:r>
            <a:r>
              <a:rPr lang="en-US" altLang="zh-TW" sz="1200" dirty="0" smtClean="0">
                <a:solidFill>
                  <a:srgbClr val="0070C0"/>
                </a:solidFill>
              </a:rPr>
              <a:t>(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資料形態、如何新增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dashboard)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91832" y="869283"/>
            <a:ext cx="1873561" cy="338903"/>
            <a:chOff x="198227" y="1067865"/>
            <a:chExt cx="1873561" cy="338903"/>
          </a:xfrm>
        </p:grpSpPr>
        <p:sp>
          <p:nvSpPr>
            <p:cNvPr id="11" name="圓角矩形 10"/>
            <p:cNvSpPr/>
            <p:nvPr/>
          </p:nvSpPr>
          <p:spPr>
            <a:xfrm>
              <a:off x="297340" y="1067865"/>
              <a:ext cx="1774448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bg1"/>
                  </a:solidFill>
                </a:rPr>
                <a:t>Dashboard</a:t>
              </a:r>
              <a:r>
                <a:rPr lang="zh-TW" altLang="en-US" b="1" dirty="0" smtClean="0">
                  <a:solidFill>
                    <a:schemeClr val="bg1"/>
                  </a:solidFill>
                </a:rPr>
                <a:t>介面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1240515" y="1341943"/>
            <a:ext cx="6854803" cy="3327148"/>
            <a:chOff x="1240515" y="1341943"/>
            <a:chExt cx="6854803" cy="332714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0515" y="1341943"/>
              <a:ext cx="6816436" cy="3327148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293988" y="1720314"/>
              <a:ext cx="6686230" cy="49854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93988" y="2347177"/>
              <a:ext cx="6686230" cy="171966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252314" y="1689541"/>
              <a:ext cx="843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smtClean="0">
                  <a:solidFill>
                    <a:srgbClr val="FFFF00"/>
                  </a:solidFill>
                </a:rPr>
                <a:t>PMI Goal</a:t>
              </a:r>
              <a:endParaRPr lang="en-US" altLang="zh-TW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252314" y="2330513"/>
              <a:ext cx="843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smtClean="0">
                  <a:solidFill>
                    <a:srgbClr val="FFFF00"/>
                  </a:solidFill>
                </a:rPr>
                <a:t>PMI Value</a:t>
              </a:r>
              <a:endParaRPr lang="en-US" altLang="zh-TW" sz="10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6" name="圖片 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2" y="428874"/>
            <a:ext cx="694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91832" y="869283"/>
            <a:ext cx="1304459" cy="338903"/>
            <a:chOff x="198227" y="1067865"/>
            <a:chExt cx="1304459" cy="338903"/>
          </a:xfrm>
        </p:grpSpPr>
        <p:sp>
          <p:nvSpPr>
            <p:cNvPr id="11" name="圓角矩形 10"/>
            <p:cNvSpPr/>
            <p:nvPr/>
          </p:nvSpPr>
          <p:spPr>
            <a:xfrm>
              <a:off x="297340" y="1067865"/>
              <a:ext cx="1205346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b="1" dirty="0" smtClean="0">
                  <a:solidFill>
                    <a:schemeClr val="bg1"/>
                  </a:solidFill>
                </a:rPr>
                <a:t>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30735" y="1694376"/>
            <a:ext cx="3593657" cy="2222528"/>
            <a:chOff x="530735" y="1988518"/>
            <a:chExt cx="3593657" cy="222252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735" y="1988518"/>
              <a:ext cx="3593657" cy="2222528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30735" y="4079630"/>
              <a:ext cx="1215137" cy="126009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522053" y="2669381"/>
              <a:ext cx="442480" cy="96607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32740" y="2585465"/>
              <a:ext cx="335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>
                  <a:solidFill>
                    <a:schemeClr val="tx2"/>
                  </a:solidFill>
                  <a:sym typeface="Wingdings" panose="05000000000000000000" pitchFamily="2" charset="2"/>
                </a:rPr>
                <a:t></a:t>
              </a:r>
              <a:endParaRPr lang="en-US" altLang="zh-TW" sz="11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383960" y="2113363"/>
              <a:ext cx="335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</a:t>
              </a:r>
              <a:endParaRPr lang="en-US" altLang="zh-TW" sz="11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385" y="2166538"/>
              <a:ext cx="682146" cy="154631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687823" y="3887627"/>
              <a:ext cx="335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  <a:sym typeface="Wingdings" panose="05000000000000000000" pitchFamily="2" charset="2"/>
                </a:rPr>
                <a:t></a:t>
              </a:r>
              <a:endParaRPr lang="en-US" altLang="zh-TW" sz="1100" b="1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22" name="圓角矩形 21"/>
          <p:cNvSpPr/>
          <p:nvPr/>
        </p:nvSpPr>
        <p:spPr>
          <a:xfrm>
            <a:off x="1595473" y="863409"/>
            <a:ext cx="2603589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rgbClr val="00B050"/>
                </a:solidFill>
              </a:rPr>
              <a:t>Influxdb</a:t>
            </a:r>
            <a:r>
              <a:rPr lang="zh-TW" altLang="en-US" b="1" dirty="0" smtClean="0">
                <a:solidFill>
                  <a:srgbClr val="00B050"/>
                </a:solidFill>
              </a:rPr>
              <a:t>資料形態</a:t>
            </a:r>
            <a:r>
              <a:rPr lang="en-US" altLang="zh-TW" b="1" dirty="0" smtClean="0">
                <a:solidFill>
                  <a:srgbClr val="00B050"/>
                </a:solidFill>
              </a:rPr>
              <a:t>&amp;</a:t>
            </a:r>
            <a:r>
              <a:rPr lang="zh-TW" altLang="en-US" b="1" dirty="0" smtClean="0">
                <a:solidFill>
                  <a:srgbClr val="00B050"/>
                </a:solidFill>
              </a:rPr>
              <a:t>查詢</a:t>
            </a:r>
            <a:r>
              <a:rPr lang="en-US" altLang="zh-TW" b="1" dirty="0" smtClean="0">
                <a:solidFill>
                  <a:srgbClr val="00B050"/>
                </a:solidFill>
              </a:rPr>
              <a:t>(1/2)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199063" y="2052518"/>
            <a:ext cx="4363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進入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web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ui</a:t>
            </a:r>
            <a:r>
              <a:rPr lang="zh-TW" altLang="en-US" sz="1100" dirty="0" smtClean="0">
                <a:solidFill>
                  <a:srgbClr val="002060"/>
                </a:solidFill>
              </a:rPr>
              <a:t>，選擇</a:t>
            </a:r>
            <a:r>
              <a:rPr lang="en-US" altLang="zh-TW" sz="1100" dirty="0" smtClean="0">
                <a:solidFill>
                  <a:srgbClr val="002060"/>
                </a:solidFill>
              </a:rPr>
              <a:t>”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jenkins</a:t>
            </a:r>
            <a:r>
              <a:rPr lang="en-US" altLang="zh-TW" sz="1100" dirty="0" smtClean="0">
                <a:solidFill>
                  <a:srgbClr val="002060"/>
                </a:solidFill>
              </a:rPr>
              <a:t>”</a:t>
            </a:r>
            <a:r>
              <a:rPr lang="zh-TW" altLang="en-US" sz="1100" dirty="0" smtClean="0">
                <a:solidFill>
                  <a:srgbClr val="002060"/>
                </a:solidFill>
              </a:rPr>
              <a:t>資料庫</a:t>
            </a:r>
            <a:endParaRPr lang="en-US" altLang="zh-TW" sz="11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於查詢列輸入</a:t>
            </a:r>
            <a:r>
              <a:rPr lang="en-US" altLang="zh-TW" sz="1100" dirty="0" smtClean="0">
                <a:solidFill>
                  <a:srgbClr val="002060"/>
                </a:solidFill>
              </a:rPr>
              <a:t>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show measurements</a:t>
            </a:r>
            <a:r>
              <a:rPr lang="zh-TW" altLang="en-US" sz="1100" dirty="0" smtClean="0">
                <a:solidFill>
                  <a:srgbClr val="002060"/>
                </a:solidFill>
              </a:rPr>
              <a:t> 顯示資料庫內所有</a:t>
            </a:r>
            <a:r>
              <a:rPr lang="en-US" altLang="zh-TW" sz="1100" dirty="0" smtClean="0">
                <a:solidFill>
                  <a:srgbClr val="002060"/>
                </a:solidFill>
              </a:rPr>
              <a:t>table</a:t>
            </a:r>
            <a:endParaRPr lang="en-US" altLang="zh-TW" sz="1100" dirty="0">
              <a:solidFill>
                <a:srgbClr val="002060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zh-TW" altLang="en-US" sz="1100" dirty="0" smtClean="0">
                <a:solidFill>
                  <a:srgbClr val="002060"/>
                </a:solidFill>
              </a:rPr>
              <a:t>選擇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Daily_PMI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3" y="428874"/>
            <a:ext cx="45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91832" y="869283"/>
            <a:ext cx="1304459" cy="338903"/>
            <a:chOff x="198227" y="1067865"/>
            <a:chExt cx="1304459" cy="338903"/>
          </a:xfrm>
        </p:grpSpPr>
        <p:sp>
          <p:nvSpPr>
            <p:cNvPr id="11" name="圓角矩形 10"/>
            <p:cNvSpPr/>
            <p:nvPr/>
          </p:nvSpPr>
          <p:spPr>
            <a:xfrm>
              <a:off x="297340" y="1067865"/>
              <a:ext cx="1205346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b="1" dirty="0" smtClean="0">
                  <a:solidFill>
                    <a:schemeClr val="bg1"/>
                  </a:solidFill>
                </a:rPr>
                <a:t>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22" y="1657990"/>
            <a:ext cx="7324280" cy="3152625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946369" y="1273067"/>
            <a:ext cx="7545402" cy="323165"/>
            <a:chOff x="3171623" y="376129"/>
            <a:chExt cx="7545402" cy="323165"/>
          </a:xfrm>
        </p:grpSpPr>
        <p:sp>
          <p:nvSpPr>
            <p:cNvPr id="24" name="文字方塊 23"/>
            <p:cNvSpPr txBox="1"/>
            <p:nvPr/>
          </p:nvSpPr>
          <p:spPr>
            <a:xfrm>
              <a:off x="3171623" y="376129"/>
              <a:ext cx="75454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4.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 輸入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select * from </a:t>
              </a:r>
              <a:r>
                <a:rPr lang="en-US" altLang="zh-TW" sz="1000" dirty="0" err="1" smtClean="0">
                  <a:solidFill>
                    <a:schemeClr val="bg1"/>
                  </a:solidFill>
                </a:rPr>
                <a:t>DailyBuild</a:t>
              </a:r>
              <a:r>
                <a:rPr lang="en-US" altLang="zh-TW" sz="1000" dirty="0" smtClean="0">
                  <a:solidFill>
                    <a:schemeClr val="bg1"/>
                  </a:solidFill>
                </a:rPr>
                <a:t>_</a:t>
              </a:r>
              <a:r>
                <a:rPr lang="zh-TW" altLang="en-US" sz="1000" dirty="0" smtClean="0">
                  <a:solidFill>
                    <a:schemeClr val="bg1"/>
                  </a:solidFill>
                </a:rPr>
                <a:t>機種名       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→ 可進入查看數據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(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建議後面加上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limit n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表示顯示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n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條數據；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order by </a:t>
              </a:r>
              <a:r>
                <a:rPr lang="en-US" altLang="zh-TW" sz="1000" dirty="0" err="1" smtClean="0">
                  <a:solidFill>
                    <a:srgbClr val="002060"/>
                  </a:solidFill>
                </a:rPr>
                <a:t>desc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表示降序排列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)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3692764" y="426783"/>
              <a:ext cx="1876764" cy="2005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select * from </a:t>
              </a:r>
              <a:r>
                <a:rPr lang="en-US" altLang="zh-TW" sz="1000" dirty="0" err="1" smtClean="0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Daily_PMI</a:t>
              </a:r>
              <a:endParaRPr lang="en-US" altLang="zh-TW" sz="1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橢圓 5"/>
          <p:cNvSpPr/>
          <p:nvPr/>
        </p:nvSpPr>
        <p:spPr>
          <a:xfrm>
            <a:off x="3261147" y="3124021"/>
            <a:ext cx="274959" cy="24298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037754" y="3367009"/>
            <a:ext cx="3448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>
                <a:solidFill>
                  <a:schemeClr val="tx2"/>
                </a:solidFill>
              </a:rPr>
              <a:t>為了</a:t>
            </a:r>
            <a:r>
              <a:rPr lang="en-US" altLang="zh-TW" sz="11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100" dirty="0" smtClean="0">
                <a:solidFill>
                  <a:schemeClr val="tx2"/>
                </a:solidFill>
              </a:rPr>
              <a:t>排版需求，</a:t>
            </a:r>
            <a:r>
              <a:rPr lang="en-US" altLang="zh-TW" sz="1100" dirty="0" smtClean="0">
                <a:solidFill>
                  <a:schemeClr val="tx2"/>
                </a:solidFill>
              </a:rPr>
              <a:t>Goal</a:t>
            </a:r>
            <a:r>
              <a:rPr lang="zh-TW" altLang="en-US" sz="1100" dirty="0" smtClean="0">
                <a:solidFill>
                  <a:schemeClr val="tx2"/>
                </a:solidFill>
              </a:rPr>
              <a:t>的</a:t>
            </a:r>
            <a:r>
              <a:rPr lang="en-US" altLang="zh-TW" sz="1100" dirty="0" smtClean="0">
                <a:solidFill>
                  <a:schemeClr val="tx2"/>
                </a:solidFill>
              </a:rPr>
              <a:t>No data</a:t>
            </a:r>
            <a:r>
              <a:rPr lang="zh-TW" altLang="en-US" sz="1100" dirty="0" smtClean="0">
                <a:solidFill>
                  <a:schemeClr val="tx2"/>
                </a:solidFill>
              </a:rPr>
              <a:t>設置為</a:t>
            </a:r>
            <a:r>
              <a:rPr lang="en-US" altLang="zh-TW" sz="1100" dirty="0" smtClean="0">
                <a:solidFill>
                  <a:schemeClr val="tx2"/>
                </a:solidFill>
              </a:rPr>
              <a:t>-1</a:t>
            </a:r>
            <a:r>
              <a:rPr lang="zh-TW" altLang="en-US" sz="1100" dirty="0" smtClean="0">
                <a:solidFill>
                  <a:schemeClr val="tx2"/>
                </a:solidFill>
              </a:rPr>
              <a:t>，並於</a:t>
            </a:r>
            <a:r>
              <a:rPr lang="en-US" altLang="zh-TW" sz="11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100" dirty="0" smtClean="0">
                <a:solidFill>
                  <a:schemeClr val="tx2"/>
                </a:solidFill>
              </a:rPr>
              <a:t>中設置字串替代為</a:t>
            </a:r>
            <a:r>
              <a:rPr lang="en-US" altLang="zh-TW" sz="1100" dirty="0" smtClean="0">
                <a:solidFill>
                  <a:schemeClr val="tx2"/>
                </a:solidFill>
              </a:rPr>
              <a:t>TBA</a:t>
            </a:r>
          </a:p>
        </p:txBody>
      </p:sp>
      <p:pic>
        <p:nvPicPr>
          <p:cNvPr id="27" name="圖片 2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8" name="圓角矩形 27"/>
          <p:cNvSpPr/>
          <p:nvPr/>
        </p:nvSpPr>
        <p:spPr>
          <a:xfrm>
            <a:off x="1595473" y="863409"/>
            <a:ext cx="2603589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rgbClr val="00B050"/>
                </a:solidFill>
              </a:rPr>
              <a:t>Influxdb</a:t>
            </a:r>
            <a:r>
              <a:rPr lang="zh-TW" altLang="en-US" b="1" dirty="0" smtClean="0">
                <a:solidFill>
                  <a:srgbClr val="00B050"/>
                </a:solidFill>
              </a:rPr>
              <a:t>資料形態</a:t>
            </a:r>
            <a:r>
              <a:rPr lang="en-US" altLang="zh-TW" b="1" dirty="0" smtClean="0">
                <a:solidFill>
                  <a:srgbClr val="00B050"/>
                </a:solidFill>
              </a:rPr>
              <a:t>&amp;</a:t>
            </a:r>
            <a:r>
              <a:rPr lang="zh-TW" altLang="en-US" b="1" dirty="0" smtClean="0">
                <a:solidFill>
                  <a:srgbClr val="00B050"/>
                </a:solidFill>
              </a:rPr>
              <a:t>查詢</a:t>
            </a:r>
            <a:r>
              <a:rPr lang="en-US" altLang="zh-TW" b="1" dirty="0" smtClean="0">
                <a:solidFill>
                  <a:srgbClr val="00B050"/>
                </a:solidFill>
              </a:rPr>
              <a:t>(2/2)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check_data_not_insert.py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308974"/>
            <a:ext cx="5406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check_data_not_insert.py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主要目的用於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判斷當前小時</a:t>
            </a:r>
            <a:r>
              <a:rPr lang="zh-TW" altLang="en-US" sz="1800" b="1" dirty="0" smtClean="0">
                <a:solidFill>
                  <a:srgbClr val="00B0F0"/>
                </a:solidFill>
              </a:rPr>
              <a:t>是否有資料進入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8685" y="763926"/>
            <a:ext cx="6798825" cy="655635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>
                <a:solidFill>
                  <a:srgbClr val="002060"/>
                </a:solidFill>
              </a:rPr>
              <a:t>check_data_not_insert.py</a:t>
            </a:r>
            <a:r>
              <a:rPr lang="zh-TW" altLang="en-US" sz="900" dirty="0">
                <a:solidFill>
                  <a:srgbClr val="002060"/>
                </a:solidFill>
              </a:rPr>
              <a:t>在每個小時的</a:t>
            </a:r>
            <a:r>
              <a:rPr lang="en-US" altLang="zh-TW" sz="900" dirty="0">
                <a:solidFill>
                  <a:srgbClr val="002060"/>
                </a:solidFill>
              </a:rPr>
              <a:t>14</a:t>
            </a:r>
            <a:r>
              <a:rPr lang="zh-TW" altLang="en-US" sz="900" dirty="0">
                <a:solidFill>
                  <a:srgbClr val="002060"/>
                </a:solidFill>
              </a:rPr>
              <a:t>分執行</a:t>
            </a:r>
            <a:r>
              <a:rPr lang="zh-TW" altLang="en-US" sz="900" dirty="0" smtClean="0">
                <a:solidFill>
                  <a:srgbClr val="002060"/>
                </a:solidFill>
              </a:rPr>
              <a:t>，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以是否存在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Mac.csv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做為判斷依據，因為不管工廠有沒有生產，每個小時都一定會傳入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Mac.csv(Mac.csv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為每個小時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MAC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剩餘數量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)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。</a:t>
            </a:r>
            <a:endParaRPr lang="en-US" altLang="zh-TW" sz="9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有加入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Alarm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系統，每當判斷有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/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無資料進來都會發</a:t>
            </a:r>
            <a:r>
              <a:rPr lang="en-US" altLang="zh-TW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mail</a:t>
            </a:r>
            <a:r>
              <a:rPr lang="zh-TW" altLang="en-US" sz="900" dirty="0" smtClean="0">
                <a:solidFill>
                  <a:schemeClr val="tx1"/>
                </a:solidFill>
                <a:cs typeface="Calibri" panose="020F0502020204030204" pitchFamily="34" charset="0"/>
              </a:rPr>
              <a:t>告警。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42" name="圖片 4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377270" y="1507570"/>
            <a:ext cx="7738822" cy="3239268"/>
            <a:chOff x="377270" y="1507570"/>
            <a:chExt cx="7738822" cy="3239268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270" y="1752837"/>
              <a:ext cx="7738822" cy="2994001"/>
            </a:xfrm>
            <a:prstGeom prst="rect">
              <a:avLst/>
            </a:prstGeom>
          </p:spPr>
        </p:pic>
        <p:sp>
          <p:nvSpPr>
            <p:cNvPr id="23" name="圓角矩形 22"/>
            <p:cNvSpPr/>
            <p:nvPr/>
          </p:nvSpPr>
          <p:spPr>
            <a:xfrm>
              <a:off x="3399038" y="3931117"/>
              <a:ext cx="2240827" cy="503182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>
                  <a:solidFill>
                    <a:srgbClr val="0000FF"/>
                  </a:solidFill>
                </a:rPr>
                <a:t>程式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維護部分包含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factory_name_list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後續有新工廠可直接加入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1871028" y="2880913"/>
              <a:ext cx="680340" cy="113805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 smtClean="0">
                  <a:solidFill>
                    <a:schemeClr val="tx2"/>
                  </a:solidFill>
                </a:rPr>
                <a:t>有資料進入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1871028" y="3104504"/>
              <a:ext cx="680340" cy="113805"/>
            </a:xfrm>
            <a:prstGeom prst="round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00" dirty="0">
                  <a:solidFill>
                    <a:schemeClr val="tx2"/>
                  </a:solidFill>
                </a:rPr>
                <a:t>無</a:t>
              </a:r>
              <a:r>
                <a:rPr lang="zh-TW" altLang="en-US" sz="700" dirty="0" smtClean="0">
                  <a:solidFill>
                    <a:schemeClr val="tx2"/>
                  </a:solidFill>
                </a:rPr>
                <a:t>資料進入</a:t>
              </a:r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45" name="圓角矩形 44"/>
            <p:cNvSpPr/>
            <p:nvPr/>
          </p:nvSpPr>
          <p:spPr>
            <a:xfrm>
              <a:off x="379029" y="1507570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1937505" y="4145109"/>
              <a:ext cx="1355614" cy="75199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868447" y="3249837"/>
            <a:ext cx="2957499" cy="1123992"/>
            <a:chOff x="5868447" y="3249837"/>
            <a:chExt cx="2957499" cy="1123992"/>
          </a:xfrm>
        </p:grpSpPr>
        <p:grpSp>
          <p:nvGrpSpPr>
            <p:cNvPr id="12" name="群組 11"/>
            <p:cNvGrpSpPr/>
            <p:nvPr/>
          </p:nvGrpSpPr>
          <p:grpSpPr>
            <a:xfrm>
              <a:off x="5868447" y="3249837"/>
              <a:ext cx="2957499" cy="1123992"/>
              <a:chOff x="5915576" y="2905735"/>
              <a:chExt cx="2957499" cy="1123992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5915576" y="3138639"/>
                <a:ext cx="2957499" cy="891088"/>
                <a:chOff x="5255903" y="2851259"/>
                <a:chExt cx="2957499" cy="891088"/>
              </a:xfrm>
            </p:grpSpPr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57407"/>
                <a:stretch/>
              </p:blipFill>
              <p:spPr>
                <a:xfrm>
                  <a:off x="5255903" y="2851259"/>
                  <a:ext cx="2957499" cy="891088"/>
                </a:xfrm>
                <a:prstGeom prst="rect">
                  <a:avLst/>
                </a:prstGeom>
              </p:spPr>
            </p:pic>
            <p:sp>
              <p:nvSpPr>
                <p:cNvPr id="34" name="圓角矩形圖說文字 33"/>
                <p:cNvSpPr/>
                <p:nvPr/>
              </p:nvSpPr>
              <p:spPr>
                <a:xfrm>
                  <a:off x="5892519" y="3315761"/>
                  <a:ext cx="669253" cy="193682"/>
                </a:xfrm>
                <a:prstGeom prst="wedgeRoundRectCallout">
                  <a:avLst>
                    <a:gd name="adj1" fmla="val 74452"/>
                    <a:gd name="adj2" fmla="val 31717"/>
                    <a:gd name="adj3" fmla="val 16667"/>
                  </a:avLst>
                </a:prstGeom>
                <a:solidFill>
                  <a:srgbClr val="FFFFFF"/>
                </a:solidFill>
                <a:ln w="31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TW" altLang="en-US" sz="800" dirty="0" smtClean="0">
                      <a:solidFill>
                        <a:schemeClr val="tx2"/>
                      </a:solidFill>
                    </a:rPr>
                    <a:t>資料中斷</a:t>
                  </a:r>
                  <a:endParaRPr lang="zh-TW" altLang="en-US" sz="8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5" name="圓角矩形圖說文字 34"/>
                <p:cNvSpPr/>
                <p:nvPr/>
              </p:nvSpPr>
              <p:spPr>
                <a:xfrm>
                  <a:off x="6884689" y="3122079"/>
                  <a:ext cx="831753" cy="193682"/>
                </a:xfrm>
                <a:prstGeom prst="wedgeRoundRectCallout">
                  <a:avLst>
                    <a:gd name="adj1" fmla="val 61767"/>
                    <a:gd name="adj2" fmla="val -61527"/>
                    <a:gd name="adj3" fmla="val 16667"/>
                  </a:avLst>
                </a:prstGeom>
                <a:solidFill>
                  <a:srgbClr val="FFFFFF"/>
                </a:solidFill>
                <a:ln w="31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TW" altLang="en-US" sz="800" dirty="0" smtClean="0">
                      <a:solidFill>
                        <a:schemeClr val="tx2"/>
                      </a:solidFill>
                    </a:rPr>
                    <a:t>資料恢復傳輸</a:t>
                  </a:r>
                  <a:endParaRPr lang="zh-TW" altLang="en-US" sz="800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3" name="圓角矩形 42"/>
              <p:cNvSpPr/>
              <p:nvPr/>
            </p:nvSpPr>
            <p:spPr>
              <a:xfrm>
                <a:off x="5915576" y="2905735"/>
                <a:ext cx="931425" cy="185438"/>
              </a:xfrm>
              <a:prstGeom prst="roundRect">
                <a:avLst/>
              </a:prstGeom>
              <a:solidFill>
                <a:srgbClr val="00B050">
                  <a:alpha val="10196"/>
                </a:srgbClr>
              </a:solidFill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600"/>
                  </a:lnSpc>
                </a:pPr>
                <a:r>
                  <a:rPr lang="en-US" altLang="zh-TW" sz="900" dirty="0" err="1" smtClean="0">
                    <a:solidFill>
                      <a:srgbClr val="00B050"/>
                    </a:solidFill>
                  </a:rPr>
                  <a:t>Grafana</a:t>
                </a:r>
                <a:r>
                  <a:rPr lang="zh-TW" altLang="en-US" sz="900" dirty="0" smtClean="0">
                    <a:solidFill>
                      <a:srgbClr val="00B050"/>
                    </a:solidFill>
                  </a:rPr>
                  <a:t>圖示</a:t>
                </a:r>
                <a:endParaRPr lang="zh-TW" altLang="en-US" sz="9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48" name="圓角矩形 47"/>
            <p:cNvSpPr/>
            <p:nvPr/>
          </p:nvSpPr>
          <p:spPr>
            <a:xfrm>
              <a:off x="8533162" y="3624347"/>
              <a:ext cx="237481" cy="166689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700" b="1" dirty="0" smtClean="0">
                  <a:solidFill>
                    <a:srgbClr val="FFFF00"/>
                  </a:solidFill>
                </a:rPr>
                <a:t>1</a:t>
              </a:r>
              <a:endParaRPr lang="zh-TW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圓角矩形 48"/>
            <p:cNvSpPr/>
            <p:nvPr/>
          </p:nvSpPr>
          <p:spPr>
            <a:xfrm>
              <a:off x="8533162" y="4037097"/>
              <a:ext cx="237481" cy="166689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700" b="1" dirty="0" smtClean="0">
                  <a:solidFill>
                    <a:srgbClr val="FFFF00"/>
                  </a:solidFill>
                </a:rPr>
                <a:t>0</a:t>
              </a:r>
              <a:endParaRPr lang="zh-TW" altLang="en-US" sz="7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4" name="橢圓 23"/>
          <p:cNvSpPr/>
          <p:nvPr/>
        </p:nvSpPr>
        <p:spPr>
          <a:xfrm>
            <a:off x="3293119" y="3831367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4291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3" y="428874"/>
            <a:ext cx="45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91832" y="869283"/>
            <a:ext cx="1304459" cy="338903"/>
            <a:chOff x="198227" y="1067865"/>
            <a:chExt cx="1304459" cy="338903"/>
          </a:xfrm>
        </p:grpSpPr>
        <p:sp>
          <p:nvSpPr>
            <p:cNvPr id="11" name="圓角矩形 10"/>
            <p:cNvSpPr/>
            <p:nvPr/>
          </p:nvSpPr>
          <p:spPr>
            <a:xfrm>
              <a:off x="297340" y="1067865"/>
              <a:ext cx="1205346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b="1" dirty="0" smtClean="0">
                  <a:solidFill>
                    <a:schemeClr val="bg1"/>
                  </a:solidFill>
                </a:rPr>
                <a:t>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22" name="圓角矩形 21"/>
          <p:cNvSpPr/>
          <p:nvPr/>
        </p:nvSpPr>
        <p:spPr>
          <a:xfrm>
            <a:off x="1595474" y="863409"/>
            <a:ext cx="1806350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</a:rPr>
              <a:t>Dashboard</a:t>
            </a:r>
            <a:r>
              <a:rPr lang="zh-TW" altLang="en-US" b="1" dirty="0" smtClean="0">
                <a:solidFill>
                  <a:srgbClr val="00B050"/>
                </a:solidFill>
              </a:rPr>
              <a:t>修改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6174" y="1279462"/>
            <a:ext cx="7941852" cy="1724322"/>
            <a:chOff x="716174" y="1279462"/>
            <a:chExt cx="7941852" cy="1724322"/>
          </a:xfrm>
        </p:grpSpPr>
        <p:sp>
          <p:nvSpPr>
            <p:cNvPr id="18" name="文字方塊 17"/>
            <p:cNvSpPr txBox="1"/>
            <p:nvPr/>
          </p:nvSpPr>
          <p:spPr>
            <a:xfrm>
              <a:off x="741755" y="1279462"/>
              <a:ext cx="7545402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1.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編輯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Panel</a:t>
              </a: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716174" y="1648262"/>
              <a:ext cx="7941852" cy="1355522"/>
              <a:chOff x="716174" y="1648262"/>
              <a:chExt cx="7941852" cy="1355522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716174" y="1648262"/>
                <a:ext cx="7941852" cy="1355522"/>
                <a:chOff x="716174" y="1769762"/>
                <a:chExt cx="7941852" cy="1355522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0981" b="70569"/>
                <a:stretch/>
              </p:blipFill>
              <p:spPr>
                <a:xfrm>
                  <a:off x="716174" y="1769762"/>
                  <a:ext cx="7941852" cy="715215"/>
                </a:xfrm>
                <a:prstGeom prst="rect">
                  <a:avLst/>
                </a:prstGeom>
              </p:spPr>
            </p:pic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903"/>
                <a:stretch/>
              </p:blipFill>
              <p:spPr>
                <a:xfrm>
                  <a:off x="3920491" y="1874529"/>
                  <a:ext cx="1067146" cy="1250755"/>
                </a:xfrm>
                <a:prstGeom prst="rect">
                  <a:avLst/>
                </a:prstGeom>
              </p:spPr>
            </p:pic>
          </p:grpSp>
          <p:sp>
            <p:nvSpPr>
              <p:cNvPr id="20" name="矩形 19"/>
              <p:cNvSpPr/>
              <p:nvPr/>
            </p:nvSpPr>
            <p:spPr>
              <a:xfrm>
                <a:off x="4004954" y="1937046"/>
                <a:ext cx="918738" cy="154631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3" name="群組 12"/>
          <p:cNvGrpSpPr/>
          <p:nvPr/>
        </p:nvGrpSpPr>
        <p:grpSpPr>
          <a:xfrm>
            <a:off x="716174" y="3015196"/>
            <a:ext cx="7941852" cy="1764395"/>
            <a:chOff x="716174" y="3015196"/>
            <a:chExt cx="7941852" cy="176439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174" y="3321433"/>
              <a:ext cx="7941852" cy="1458158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741755" y="3015196"/>
              <a:ext cx="75454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002060"/>
                  </a:solidFill>
                </a:rPr>
                <a:t>2. 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可針對各</a:t>
              </a:r>
              <a:r>
                <a:rPr lang="en-US" altLang="zh-TW" sz="1000" dirty="0" smtClean="0">
                  <a:solidFill>
                    <a:srgbClr val="002060"/>
                  </a:solidFill>
                </a:rPr>
                <a:t>Column</a:t>
              </a:r>
              <a:r>
                <a:rPr lang="zh-TW" altLang="en-US" sz="1000" dirty="0" smtClean="0">
                  <a:solidFill>
                    <a:srgbClr val="002060"/>
                  </a:solidFill>
                </a:rPr>
                <a:t>修改</a:t>
              </a:r>
              <a:endParaRPr lang="en-US" altLang="zh-TW" sz="10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162300" y="3973196"/>
              <a:ext cx="875043" cy="15463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112594" y="3981660"/>
              <a:ext cx="875043" cy="15463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088876" y="3650031"/>
              <a:ext cx="10060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dirty="0" smtClean="0">
                  <a:solidFill>
                    <a:srgbClr val="FFFF00"/>
                  </a:solidFill>
                </a:rPr>
                <a:t>Column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名稱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4011448" y="3666959"/>
              <a:ext cx="10060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rgbClr val="FFFF00"/>
                  </a:solidFill>
                </a:rPr>
                <a:t>數值類型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486326" y="4147357"/>
              <a:ext cx="1266166" cy="200839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616401" y="4296317"/>
              <a:ext cx="10060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dirty="0">
                  <a:solidFill>
                    <a:srgbClr val="FFFF00"/>
                  </a:solidFill>
                </a:rPr>
                <a:t>值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轉文字</a:t>
              </a:r>
              <a:endParaRPr lang="en-US" altLang="zh-TW" sz="1000" dirty="0" smtClean="0">
                <a:solidFill>
                  <a:srgbClr val="FFFF00"/>
                </a:solidFill>
              </a:endParaRPr>
            </a:p>
          </p:txBody>
        </p:sp>
      </p:grpSp>
      <p:pic>
        <p:nvPicPr>
          <p:cNvPr id="32" name="圖片 3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5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3" y="428874"/>
            <a:ext cx="45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91832" y="869283"/>
            <a:ext cx="1304459" cy="338903"/>
            <a:chOff x="198227" y="1067865"/>
            <a:chExt cx="1304459" cy="338903"/>
          </a:xfrm>
        </p:grpSpPr>
        <p:sp>
          <p:nvSpPr>
            <p:cNvPr id="11" name="圓角矩形 10"/>
            <p:cNvSpPr/>
            <p:nvPr/>
          </p:nvSpPr>
          <p:spPr>
            <a:xfrm>
              <a:off x="297340" y="1067865"/>
              <a:ext cx="1205346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b="1" dirty="0" smtClean="0">
                  <a:solidFill>
                    <a:schemeClr val="bg1"/>
                  </a:solidFill>
                </a:rPr>
                <a:t>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22" name="圓角矩形 21"/>
          <p:cNvSpPr/>
          <p:nvPr/>
        </p:nvSpPr>
        <p:spPr>
          <a:xfrm>
            <a:off x="1595474" y="863409"/>
            <a:ext cx="1972604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</a:rPr>
              <a:t>新增</a:t>
            </a:r>
            <a:r>
              <a:rPr lang="en-US" altLang="zh-TW" b="1" dirty="0" smtClean="0">
                <a:solidFill>
                  <a:srgbClr val="00B050"/>
                </a:solidFill>
              </a:rPr>
              <a:t>Model Type(1/3)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583531" y="863409"/>
            <a:ext cx="50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新增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model_type</a:t>
            </a:r>
            <a:r>
              <a:rPr lang="zh-TW" altLang="en-US" sz="1200" dirty="0" smtClean="0">
                <a:solidFill>
                  <a:srgbClr val="002060"/>
                </a:solidFill>
              </a:rPr>
              <a:t>需要兩步驟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新增變數 </a:t>
            </a:r>
            <a:r>
              <a:rPr lang="en-US" altLang="zh-TW" sz="1200" dirty="0" smtClean="0">
                <a:solidFill>
                  <a:srgbClr val="002060"/>
                </a:solidFill>
              </a:rPr>
              <a:t>&amp;</a:t>
            </a:r>
            <a:r>
              <a:rPr lang="zh-TW" altLang="en-US" sz="1200" dirty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Panel</a:t>
            </a:r>
            <a:r>
              <a:rPr lang="zh-TW" altLang="en-US" sz="1200" dirty="0" smtClean="0">
                <a:solidFill>
                  <a:srgbClr val="002060"/>
                </a:solidFill>
              </a:rPr>
              <a:t>編輯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41755" y="1292739"/>
            <a:ext cx="23787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 </a:t>
            </a:r>
            <a:r>
              <a:rPr lang="zh-TW" altLang="en-US" sz="1000" dirty="0" smtClean="0">
                <a:solidFill>
                  <a:srgbClr val="002060"/>
                </a:solidFill>
              </a:rPr>
              <a:t>新增變數</a:t>
            </a:r>
            <a:r>
              <a:rPr lang="en-US" altLang="zh-TW" sz="1000" dirty="0" smtClean="0">
                <a:solidFill>
                  <a:srgbClr val="002060"/>
                </a:solidFill>
              </a:rPr>
              <a:t>(Variable)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1093449" y="1689763"/>
            <a:ext cx="6749271" cy="2795515"/>
            <a:chOff x="1093449" y="1971118"/>
            <a:chExt cx="6749271" cy="279551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449" y="2396513"/>
              <a:ext cx="6675754" cy="2370120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3449" y="1971118"/>
              <a:ext cx="3488141" cy="323575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35" name="矩形 34"/>
            <p:cNvSpPr/>
            <p:nvPr/>
          </p:nvSpPr>
          <p:spPr>
            <a:xfrm>
              <a:off x="2369030" y="2008214"/>
              <a:ext cx="306931" cy="24938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496291" y="3170930"/>
              <a:ext cx="645835" cy="1669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7" name="直線單箭頭接點 36"/>
            <p:cNvCxnSpPr/>
            <p:nvPr/>
          </p:nvCxnSpPr>
          <p:spPr>
            <a:xfrm flipH="1">
              <a:off x="1982266" y="2268828"/>
              <a:ext cx="540230" cy="90210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7339712" y="2758243"/>
              <a:ext cx="429491" cy="2663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/>
            <p:cNvCxnSpPr/>
            <p:nvPr/>
          </p:nvCxnSpPr>
          <p:spPr>
            <a:xfrm flipV="1">
              <a:off x="2145225" y="2884655"/>
              <a:ext cx="5194487" cy="33447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6836704" y="2425055"/>
              <a:ext cx="1006016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chemeClr val="tx2"/>
                  </a:solidFill>
                </a:rPr>
                <a:t>新增變數</a:t>
              </a:r>
              <a:endParaRPr lang="en-US" altLang="zh-TW" sz="1000" b="1" dirty="0" smtClean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66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3" y="428874"/>
            <a:ext cx="45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91832" y="869283"/>
            <a:ext cx="1304459" cy="338903"/>
            <a:chOff x="198227" y="1067865"/>
            <a:chExt cx="1304459" cy="338903"/>
          </a:xfrm>
        </p:grpSpPr>
        <p:sp>
          <p:nvSpPr>
            <p:cNvPr id="11" name="圓角矩形 10"/>
            <p:cNvSpPr/>
            <p:nvPr/>
          </p:nvSpPr>
          <p:spPr>
            <a:xfrm>
              <a:off x="297340" y="1067865"/>
              <a:ext cx="1205346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b="1" dirty="0" smtClean="0">
                  <a:solidFill>
                    <a:schemeClr val="bg1"/>
                  </a:solidFill>
                </a:rPr>
                <a:t>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741755" y="1292739"/>
            <a:ext cx="23787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 </a:t>
            </a:r>
            <a:r>
              <a:rPr lang="zh-TW" altLang="en-US" sz="1000" dirty="0" smtClean="0">
                <a:solidFill>
                  <a:srgbClr val="002060"/>
                </a:solidFill>
              </a:rPr>
              <a:t>新增變數</a:t>
            </a:r>
            <a:r>
              <a:rPr lang="en-US" altLang="zh-TW" sz="1000" dirty="0" smtClean="0">
                <a:solidFill>
                  <a:srgbClr val="002060"/>
                </a:solidFill>
              </a:rPr>
              <a:t>(Variable)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2557761" y="1267515"/>
            <a:ext cx="5409668" cy="3802836"/>
            <a:chOff x="2557761" y="1267515"/>
            <a:chExt cx="5409668" cy="380283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57761" y="1267515"/>
              <a:ext cx="5409668" cy="3802836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2912554" y="1878657"/>
              <a:ext cx="578791" cy="16755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72423" y="2073579"/>
              <a:ext cx="969915" cy="16755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670614" y="1778755"/>
              <a:ext cx="1039184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b="1" dirty="0" smtClean="0">
                  <a:solidFill>
                    <a:srgbClr val="FFFF00"/>
                  </a:solidFill>
                </a:rPr>
                <a:t>變數名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稱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189351" y="2607482"/>
              <a:ext cx="600058" cy="14211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189350" y="2794216"/>
              <a:ext cx="2339337" cy="12802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645038" y="3475329"/>
              <a:ext cx="882203" cy="12495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644252" y="3644889"/>
              <a:ext cx="882203" cy="12495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948453" y="2329664"/>
              <a:ext cx="1039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b="1" dirty="0" smtClean="0">
                  <a:solidFill>
                    <a:srgbClr val="FFFF00"/>
                  </a:solidFill>
                </a:rPr>
                <a:t>Data Source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319834" y="2848492"/>
              <a:ext cx="1039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000" b="1" dirty="0" smtClean="0">
                  <a:solidFill>
                    <a:srgbClr val="FFFF00"/>
                  </a:solidFill>
                </a:rPr>
                <a:t>Query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語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法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  <p:cxnSp>
          <p:nvCxnSpPr>
            <p:cNvPr id="41" name="直線單箭頭接點 40"/>
            <p:cNvCxnSpPr/>
            <p:nvPr/>
          </p:nvCxnSpPr>
          <p:spPr>
            <a:xfrm>
              <a:off x="5722993" y="2998975"/>
              <a:ext cx="345805" cy="147554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5814226" y="3325553"/>
              <a:ext cx="18938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chemeClr val="tx2"/>
                  </a:solidFill>
                </a:rPr>
                <a:t>如查詢成功會出現查詢結果</a:t>
              </a:r>
              <a:endParaRPr lang="en-US" altLang="zh-TW" sz="10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383626" y="3388443"/>
              <a:ext cx="10391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rgbClr val="FFFF00"/>
                  </a:solidFill>
                </a:rPr>
                <a:t>選單可複選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388956" y="3566419"/>
              <a:ext cx="10391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rgbClr val="FFFF00"/>
                  </a:solidFill>
                </a:rPr>
                <a:t>選單含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ALL</a:t>
              </a:r>
            </a:p>
          </p:txBody>
        </p:sp>
      </p:grpSp>
      <p:sp>
        <p:nvSpPr>
          <p:cNvPr id="45" name="圓角矩形 44"/>
          <p:cNvSpPr/>
          <p:nvPr/>
        </p:nvSpPr>
        <p:spPr>
          <a:xfrm>
            <a:off x="1595474" y="863409"/>
            <a:ext cx="1972604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</a:rPr>
              <a:t>新增</a:t>
            </a:r>
            <a:r>
              <a:rPr lang="en-US" altLang="zh-TW" b="1" dirty="0" smtClean="0">
                <a:solidFill>
                  <a:srgbClr val="00B050"/>
                </a:solidFill>
              </a:rPr>
              <a:t>Model Type(2/3)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63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pmi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6543" y="428874"/>
            <a:ext cx="45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70C0"/>
                </a:solidFill>
              </a:rPr>
              <a:t>本章主要介紹</a:t>
            </a:r>
            <a:r>
              <a:rPr lang="en-US" altLang="zh-TW" sz="1200" dirty="0" smtClean="0">
                <a:solidFill>
                  <a:srgbClr val="0070C0"/>
                </a:solidFill>
              </a:rPr>
              <a:t>PMI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smtClean="0">
                <a:solidFill>
                  <a:srgbClr val="0070C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70C0"/>
                </a:solidFill>
              </a:rPr>
              <a:t>介面介紹 </a:t>
            </a:r>
            <a:r>
              <a:rPr lang="en-US" altLang="zh-TW" sz="1200" dirty="0" smtClean="0">
                <a:solidFill>
                  <a:srgbClr val="0070C0"/>
                </a:solidFill>
              </a:rPr>
              <a:t>&amp;</a:t>
            </a:r>
            <a:r>
              <a:rPr lang="zh-TW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zh-TW" sz="1200" dirty="0" err="1" smtClean="0">
                <a:solidFill>
                  <a:srgbClr val="0070C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70C0"/>
                </a:solidFill>
              </a:rPr>
              <a:t>資料形態</a:t>
            </a:r>
            <a:endParaRPr lang="en-US" altLang="zh-TW" sz="1200" dirty="0" smtClean="0">
              <a:solidFill>
                <a:srgbClr val="0070C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91832" y="869283"/>
            <a:ext cx="1304459" cy="338903"/>
            <a:chOff x="198227" y="1067865"/>
            <a:chExt cx="1304459" cy="338903"/>
          </a:xfrm>
        </p:grpSpPr>
        <p:sp>
          <p:nvSpPr>
            <p:cNvPr id="11" name="圓角矩形 10"/>
            <p:cNvSpPr/>
            <p:nvPr/>
          </p:nvSpPr>
          <p:spPr>
            <a:xfrm>
              <a:off x="297340" y="1067865"/>
              <a:ext cx="1205346" cy="33890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b="1" dirty="0" smtClean="0">
                  <a:solidFill>
                    <a:schemeClr val="bg1"/>
                  </a:solidFill>
                </a:rPr>
                <a:t>維護方式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227" y="1067865"/>
              <a:ext cx="338903" cy="3389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741754" y="1292739"/>
            <a:ext cx="7462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 Panel</a:t>
            </a:r>
            <a:r>
              <a:rPr lang="zh-TW" altLang="en-US" sz="1000" dirty="0" smtClean="0">
                <a:solidFill>
                  <a:srgbClr val="002060"/>
                </a:solidFill>
              </a:rPr>
              <a:t>編輯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需新增變數於</a:t>
            </a:r>
            <a:r>
              <a:rPr lang="en-US" altLang="zh-TW" sz="1000" dirty="0" smtClean="0">
                <a:solidFill>
                  <a:srgbClr val="002060"/>
                </a:solidFill>
              </a:rPr>
              <a:t>Panel Query</a:t>
            </a:r>
            <a:r>
              <a:rPr lang="zh-TW" altLang="en-US" sz="1000" dirty="0" smtClean="0">
                <a:solidFill>
                  <a:srgbClr val="002060"/>
                </a:solidFill>
              </a:rPr>
              <a:t>，直接選「</a:t>
            </a:r>
            <a:r>
              <a:rPr lang="en-US" altLang="zh-TW" sz="1000" dirty="0" smtClean="0">
                <a:solidFill>
                  <a:srgbClr val="002060"/>
                </a:solidFill>
              </a:rPr>
              <a:t>${Variable Name}」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893618" y="1664875"/>
            <a:ext cx="7188015" cy="2490897"/>
            <a:chOff x="1016711" y="2110437"/>
            <a:chExt cx="7188015" cy="249089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711" y="2110437"/>
              <a:ext cx="7188015" cy="2490897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7123368" y="3081965"/>
              <a:ext cx="863243" cy="24312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754923" y="3675579"/>
              <a:ext cx="863243" cy="24312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754922" y="4236535"/>
              <a:ext cx="2507674" cy="24312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4008759" y="3867437"/>
              <a:ext cx="34495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b="1" dirty="0" smtClean="0">
                  <a:solidFill>
                    <a:schemeClr val="tx2"/>
                  </a:solidFill>
                </a:rPr>
                <a:t>需要在</a:t>
              </a:r>
              <a:r>
                <a:rPr lang="en-US" altLang="zh-TW" sz="1000" b="1" dirty="0" smtClean="0">
                  <a:solidFill>
                    <a:schemeClr val="tx2"/>
                  </a:solidFill>
                </a:rPr>
                <a:t>Group by</a:t>
              </a:r>
              <a:r>
                <a:rPr lang="zh-TW" altLang="en-US" sz="1000" b="1" dirty="0" smtClean="0">
                  <a:solidFill>
                    <a:schemeClr val="tx2"/>
                  </a:solidFill>
                </a:rPr>
                <a:t>選擇「</a:t>
              </a:r>
              <a:r>
                <a:rPr lang="en-US" altLang="zh-TW" sz="1000" b="1" dirty="0" smtClean="0">
                  <a:solidFill>
                    <a:schemeClr val="tx2"/>
                  </a:solidFill>
                </a:rPr>
                <a:t>tag{Tag Name}」</a:t>
              </a:r>
              <a:r>
                <a:rPr lang="zh-TW" altLang="en-US" sz="1000" b="1" dirty="0" smtClean="0">
                  <a:solidFill>
                    <a:schemeClr val="tx2"/>
                  </a:solidFill>
                </a:rPr>
                <a:t>才可動態命名</a:t>
              </a:r>
              <a:endParaRPr lang="en-US" altLang="zh-TW" sz="10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6" name="右彎箭號 5"/>
            <p:cNvSpPr/>
            <p:nvPr/>
          </p:nvSpPr>
          <p:spPr>
            <a:xfrm rot="5400000">
              <a:off x="3720951" y="3827646"/>
              <a:ext cx="378455" cy="447609"/>
            </a:xfrm>
            <a:prstGeom prst="bentArrow">
              <a:avLst>
                <a:gd name="adj1" fmla="val 13406"/>
                <a:gd name="adj2" fmla="val 25000"/>
                <a:gd name="adj3" fmla="val 25000"/>
                <a:gd name="adj4" fmla="val 4375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123368" y="2865827"/>
              <a:ext cx="8070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rgbClr val="FFFF00"/>
                  </a:solidFill>
                </a:rPr>
                <a:t>選擇變數</a:t>
              </a:r>
              <a:endParaRPr lang="en-US" altLang="zh-TW" sz="1000" b="1" dirty="0" smtClean="0">
                <a:solidFill>
                  <a:srgbClr val="FFFF00"/>
                </a:solidFill>
              </a:endParaRPr>
            </a:p>
          </p:txBody>
        </p:sp>
      </p:grpSp>
      <p:pic>
        <p:nvPicPr>
          <p:cNvPr id="37" name="圖片 3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38" name="圓角矩形 37"/>
          <p:cNvSpPr/>
          <p:nvPr/>
        </p:nvSpPr>
        <p:spPr>
          <a:xfrm>
            <a:off x="1595474" y="863409"/>
            <a:ext cx="1972604" cy="338903"/>
          </a:xfrm>
          <a:prstGeom prst="roundRect">
            <a:avLst>
              <a:gd name="adj" fmla="val 3113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B050"/>
                </a:solidFill>
              </a:rPr>
              <a:t>新增</a:t>
            </a:r>
            <a:r>
              <a:rPr lang="en-US" altLang="zh-TW" b="1" dirty="0" smtClean="0">
                <a:solidFill>
                  <a:srgbClr val="00B050"/>
                </a:solidFill>
              </a:rPr>
              <a:t>Model Type(3/3)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5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其他維護問題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20775" y="605726"/>
            <a:ext cx="3895152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b="1" dirty="0" smtClean="0">
                <a:solidFill>
                  <a:schemeClr val="bg1">
                    <a:lumMod val="75000"/>
                  </a:schemeClr>
                </a:solidFill>
              </a:rPr>
              <a:t>關於系統有其他可能出現的維護問題如下：</a:t>
            </a:r>
            <a:endParaRPr lang="en-US" altLang="zh-TW" sz="1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5" name="圖片 4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1918020" y="975058"/>
            <a:ext cx="3139955" cy="372926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TW" altLang="en-US" sz="1200" b="1" dirty="0" smtClean="0">
                <a:solidFill>
                  <a:schemeClr val="tx1"/>
                </a:solidFill>
                <a:latin typeface="Verdana" panose="020B0604030504040204" pitchFamily="34" charset="0"/>
              </a:rPr>
              <a:t>停電復電後系統重開</a:t>
            </a:r>
            <a:endParaRPr lang="en-US" altLang="zh-TW" sz="1200" b="1" dirty="0" smtClean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TW" altLang="en-US" sz="1200" b="1" dirty="0" smtClean="0">
                <a:solidFill>
                  <a:schemeClr val="tx1"/>
                </a:solidFill>
                <a:latin typeface="Verdana" panose="020B0604030504040204" pitchFamily="34" charset="0"/>
              </a:rPr>
              <a:t>完整移除</a:t>
            </a:r>
            <a:r>
              <a:rPr lang="en-US" altLang="zh-TW" sz="1200" b="1" dirty="0" smtClean="0">
                <a:solidFill>
                  <a:schemeClr val="tx1"/>
                </a:solidFill>
                <a:latin typeface="Verdana" panose="020B0604030504040204" pitchFamily="34" charset="0"/>
              </a:rPr>
              <a:t>Docker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TW" altLang="en-US" sz="1200" b="1" dirty="0" smtClean="0">
                <a:solidFill>
                  <a:schemeClr val="tx1"/>
                </a:solidFill>
                <a:latin typeface="Verdana" panose="020B0604030504040204" pitchFamily="34" charset="0"/>
              </a:rPr>
              <a:t>電視牆輪</a:t>
            </a:r>
            <a:r>
              <a:rPr lang="zh-TW" altLang="en-US" sz="1200" b="1" dirty="0">
                <a:solidFill>
                  <a:schemeClr val="tx1"/>
                </a:solidFill>
                <a:latin typeface="Verdana" panose="020B0604030504040204" pitchFamily="34" charset="0"/>
              </a:rPr>
              <a:t>播</a:t>
            </a:r>
            <a:r>
              <a:rPr lang="zh-TW" altLang="en-US" sz="1200" b="1" dirty="0" smtClean="0">
                <a:solidFill>
                  <a:schemeClr val="tx1"/>
                </a:solidFill>
                <a:latin typeface="Verdana" panose="020B0604030504040204" pitchFamily="34" charset="0"/>
              </a:rPr>
              <a:t>設定</a:t>
            </a:r>
            <a:endParaRPr lang="en-US" altLang="zh-TW" sz="1200" b="1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58" name="圖片 5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846" y="1185158"/>
            <a:ext cx="243000" cy="253623"/>
          </a:xfrm>
          <a:prstGeom prst="rect">
            <a:avLst/>
          </a:prstGeom>
        </p:spPr>
      </p:pic>
      <p:pic>
        <p:nvPicPr>
          <p:cNvPr id="59" name="圖片 58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938" y="1636209"/>
            <a:ext cx="243000" cy="253623"/>
          </a:xfrm>
          <a:prstGeom prst="rect">
            <a:avLst/>
          </a:prstGeom>
        </p:spPr>
      </p:pic>
      <p:pic>
        <p:nvPicPr>
          <p:cNvPr id="60" name="圖片 59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3848" y="2094697"/>
            <a:ext cx="243000" cy="253623"/>
          </a:xfrm>
          <a:prstGeom prst="rect">
            <a:avLst/>
          </a:prstGeom>
        </p:spPr>
      </p:pic>
      <p:cxnSp>
        <p:nvCxnSpPr>
          <p:cNvPr id="62" name="直線接點 61"/>
          <p:cNvCxnSpPr/>
          <p:nvPr/>
        </p:nvCxnSpPr>
        <p:spPr>
          <a:xfrm>
            <a:off x="1720775" y="674297"/>
            <a:ext cx="0" cy="407207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 rot="16200000">
            <a:off x="-804069" y="2217248"/>
            <a:ext cx="430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MAINTENANCE</a:t>
            </a:r>
            <a:endParaRPr lang="zh-TW" altLang="en-US" sz="40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75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4239475" y="1818291"/>
            <a:ext cx="1774822" cy="307490"/>
          </a:xfrm>
          <a:prstGeom prst="rect">
            <a:avLst/>
          </a:prstGeom>
          <a:solidFill>
            <a:schemeClr val="tx2">
              <a:alpha val="10196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catch_data_from_ftp.py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停電復電後系統重開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67606" y="574534"/>
            <a:ext cx="308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如遇到停電復電後，須執行以下步驟：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3" name="剪去對角線角落矩形 2"/>
          <p:cNvSpPr/>
          <p:nvPr/>
        </p:nvSpPr>
        <p:spPr>
          <a:xfrm>
            <a:off x="208634" y="1012076"/>
            <a:ext cx="865626" cy="269276"/>
          </a:xfrm>
          <a:prstGeom prst="snip2DiagRect">
            <a:avLst>
              <a:gd name="adj1" fmla="val 0"/>
              <a:gd name="adj2" fmla="val 33435"/>
            </a:avLst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STEP 1</a:t>
            </a:r>
            <a:endParaRPr lang="zh-TW" altLang="en-US" sz="1000" b="1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67606" y="1281352"/>
            <a:ext cx="3172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開啟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Server1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Server2 &amp; cbn_generic_2 server</a:t>
            </a:r>
            <a:r>
              <a:rPr lang="zh-TW" altLang="en-US" sz="1000" dirty="0" smtClean="0">
                <a:solidFill>
                  <a:srgbClr val="002060"/>
                </a:solidFill>
              </a:rPr>
              <a:t>電源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208634" y="1637932"/>
            <a:ext cx="932290" cy="871458"/>
            <a:chOff x="2865986" y="2395860"/>
            <a:chExt cx="932290" cy="871458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2643" y="2395860"/>
              <a:ext cx="449042" cy="570166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2865986" y="2928764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Server 1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(10.118.243.67)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150990" y="1626239"/>
            <a:ext cx="932290" cy="863300"/>
            <a:chOff x="2381882" y="1519771"/>
            <a:chExt cx="932290" cy="863300"/>
          </a:xfrm>
        </p:grpSpPr>
        <p:sp>
          <p:nvSpPr>
            <p:cNvPr id="27" name="文字方塊 26"/>
            <p:cNvSpPr txBox="1"/>
            <p:nvPr/>
          </p:nvSpPr>
          <p:spPr>
            <a:xfrm>
              <a:off x="2381882" y="2044517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Server 2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(10.118.251.78)</a:t>
              </a:r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5131" y="1519771"/>
              <a:ext cx="605791" cy="580012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2096067" y="1637932"/>
            <a:ext cx="932290" cy="851607"/>
            <a:chOff x="2878774" y="2415711"/>
            <a:chExt cx="932290" cy="851607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9537" y="2415711"/>
              <a:ext cx="422369" cy="53629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2878774" y="2928764"/>
              <a:ext cx="9322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70C0"/>
                  </a:solidFill>
                </a:rPr>
                <a:t>cbn_generic_2</a:t>
              </a:r>
            </a:p>
            <a:p>
              <a:pPr algn="ctr"/>
              <a:r>
                <a:rPr lang="en-US" altLang="zh-TW" sz="800" dirty="0" smtClean="0">
                  <a:solidFill>
                    <a:srgbClr val="0070C0"/>
                  </a:solidFill>
                </a:rPr>
                <a:t>(10.118.251.106)</a:t>
              </a:r>
            </a:p>
          </p:txBody>
        </p:sp>
      </p:grpSp>
      <p:sp>
        <p:nvSpPr>
          <p:cNvPr id="32" name="剪去對角線角落矩形 31"/>
          <p:cNvSpPr/>
          <p:nvPr/>
        </p:nvSpPr>
        <p:spPr>
          <a:xfrm>
            <a:off x="208631" y="2676699"/>
            <a:ext cx="865626" cy="269276"/>
          </a:xfrm>
          <a:prstGeom prst="snip2DiagRect">
            <a:avLst>
              <a:gd name="adj1" fmla="val 0"/>
              <a:gd name="adj2" fmla="val 33435"/>
            </a:avLst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STEP 2</a:t>
            </a:r>
            <a:endParaRPr lang="zh-TW" altLang="en-US" sz="1000" b="1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67605" y="2990733"/>
            <a:ext cx="32621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確認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Server2</a:t>
            </a:r>
            <a:r>
              <a:rPr lang="zh-TW" altLang="en-US" sz="1000" dirty="0" smtClean="0">
                <a:solidFill>
                  <a:srgbClr val="002060"/>
                </a:solidFill>
              </a:rPr>
              <a:t>容器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1000" dirty="0" smtClean="0">
                <a:solidFill>
                  <a:srgbClr val="002060"/>
                </a:solidFill>
              </a:rPr>
              <a:t> &amp;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Influxdb</a:t>
            </a:r>
            <a:r>
              <a:rPr lang="en-US" altLang="zh-TW" sz="1000" dirty="0" smtClean="0">
                <a:solidFill>
                  <a:srgbClr val="002060"/>
                </a:solidFill>
              </a:rPr>
              <a:t> &amp;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gitea</a:t>
            </a:r>
            <a:r>
              <a:rPr lang="zh-TW" altLang="en-US" sz="1000" dirty="0" smtClean="0">
                <a:solidFill>
                  <a:srgbClr val="002060"/>
                </a:solidFill>
              </a:rPr>
              <a:t>是否自動重啟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預設容器會自動重啟，如未重啟需手動重啟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328492" y="3602261"/>
            <a:ext cx="1084672" cy="242322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0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ps</a:t>
            </a:r>
            <a:r>
              <a:rPr lang="en-US" altLang="zh-TW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-a</a:t>
            </a:r>
            <a:endParaRPr lang="en-US" altLang="zh-TW" sz="1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413164" y="3613712"/>
            <a:ext cx="2116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確認</a:t>
            </a:r>
            <a:r>
              <a:rPr lang="en-US" altLang="zh-TW" sz="1000" dirty="0" smtClean="0">
                <a:solidFill>
                  <a:srgbClr val="002060"/>
                </a:solidFill>
              </a:rPr>
              <a:t>Container</a:t>
            </a:r>
            <a:r>
              <a:rPr lang="zh-TW" altLang="en-US" sz="1000" dirty="0" smtClean="0">
                <a:solidFill>
                  <a:srgbClr val="002060"/>
                </a:solidFill>
              </a:rPr>
              <a:t>狀況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容器名</a:t>
            </a:r>
            <a:r>
              <a:rPr lang="en-US" altLang="zh-TW" sz="1000" dirty="0" smtClean="0">
                <a:solidFill>
                  <a:srgbClr val="002060"/>
                </a:solidFill>
              </a:rPr>
              <a:t>/ID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328492" y="3993684"/>
            <a:ext cx="1743295" cy="242322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000" dirty="0" err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zh-TW" altLang="en-US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start [</a:t>
            </a:r>
            <a:r>
              <a:rPr lang="zh-TW" altLang="en-US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容器名</a:t>
            </a:r>
            <a:r>
              <a:rPr lang="en-US" altLang="zh-TW" sz="1000" dirty="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/ID]</a:t>
            </a:r>
            <a:endParaRPr lang="en-US" altLang="zh-TW" sz="1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剪去對角線角落矩形 36"/>
          <p:cNvSpPr/>
          <p:nvPr/>
        </p:nvSpPr>
        <p:spPr>
          <a:xfrm>
            <a:off x="4044209" y="1012076"/>
            <a:ext cx="1218388" cy="269276"/>
          </a:xfrm>
          <a:prstGeom prst="snip2DiagRect">
            <a:avLst>
              <a:gd name="adj1" fmla="val 0"/>
              <a:gd name="adj2" fmla="val 33435"/>
            </a:avLst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STEP 3</a:t>
            </a:r>
            <a:r>
              <a:rPr lang="zh-TW" altLang="en-US" sz="1000" b="1" dirty="0" smtClean="0"/>
              <a:t> </a:t>
            </a:r>
            <a:r>
              <a:rPr lang="en-US" altLang="zh-TW" sz="1000" b="1" dirty="0" smtClean="0"/>
              <a:t>(Option)</a:t>
            </a:r>
            <a:endParaRPr lang="zh-TW" altLang="en-US" sz="1000" b="1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109577" y="1281352"/>
            <a:ext cx="445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目前預設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Server1</a:t>
            </a:r>
            <a:r>
              <a:rPr lang="zh-TW" altLang="en-US" sz="1000" dirty="0" smtClean="0">
                <a:solidFill>
                  <a:srgbClr val="002060"/>
                </a:solidFill>
              </a:rPr>
              <a:t>程式每次會跑前</a:t>
            </a:r>
            <a:r>
              <a:rPr lang="en-US" altLang="zh-TW" sz="1000" dirty="0" smtClean="0">
                <a:solidFill>
                  <a:srgbClr val="002060"/>
                </a:solidFill>
              </a:rPr>
              <a:t>8</a:t>
            </a:r>
            <a:r>
              <a:rPr lang="zh-TW" altLang="en-US" sz="1000" dirty="0" smtClean="0">
                <a:solidFill>
                  <a:srgbClr val="002060"/>
                </a:solidFill>
              </a:rPr>
              <a:t>個小時的</a:t>
            </a:r>
            <a:r>
              <a:rPr lang="en-US" altLang="zh-TW" sz="1000" dirty="0" smtClean="0">
                <a:solidFill>
                  <a:srgbClr val="002060"/>
                </a:solidFill>
              </a:rPr>
              <a:t>data</a:t>
            </a:r>
            <a:r>
              <a:rPr lang="zh-TW" altLang="en-US" sz="1000" dirty="0" smtClean="0">
                <a:solidFill>
                  <a:srgbClr val="002060"/>
                </a:solidFill>
              </a:rPr>
              <a:t>，但若遇到週末或半夜停電，</a:t>
            </a:r>
            <a:r>
              <a:rPr lang="en-US" altLang="zh-TW" sz="1000" dirty="0" smtClean="0">
                <a:solidFill>
                  <a:srgbClr val="002060"/>
                </a:solidFill>
              </a:rPr>
              <a:t>data</a:t>
            </a:r>
            <a:r>
              <a:rPr lang="zh-TW" altLang="en-US" sz="1000" dirty="0" smtClean="0">
                <a:solidFill>
                  <a:srgbClr val="002060"/>
                </a:solidFill>
              </a:rPr>
              <a:t>超過</a:t>
            </a:r>
            <a:r>
              <a:rPr lang="en-US" altLang="zh-TW" sz="1000" dirty="0" smtClean="0">
                <a:solidFill>
                  <a:srgbClr val="002060"/>
                </a:solidFill>
              </a:rPr>
              <a:t>8</a:t>
            </a:r>
            <a:r>
              <a:rPr lang="zh-TW" altLang="en-US" sz="1000" dirty="0" smtClean="0">
                <a:solidFill>
                  <a:srgbClr val="002060"/>
                </a:solidFill>
              </a:rPr>
              <a:t>小時未寫入，需手動修改程式並寫入，寫入順序如下：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39475" y="2411213"/>
            <a:ext cx="1774822" cy="1307517"/>
          </a:xfrm>
          <a:prstGeom prst="rect">
            <a:avLst/>
          </a:prstGeom>
          <a:solidFill>
            <a:schemeClr val="tx2">
              <a:alpha val="10196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solidFill>
                  <a:schemeClr val="tx1"/>
                </a:solidFill>
                <a:latin typeface="Verdana" panose="020B0604030504040204" pitchFamily="34" charset="0"/>
              </a:rPr>
              <a:t>mac.py</a:t>
            </a:r>
            <a:endParaRPr lang="en-US" altLang="zh-TW" sz="900" u="sng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>
                <a:solidFill>
                  <a:schemeClr val="tx1"/>
                </a:solidFill>
                <a:latin typeface="Verdana" panose="020B0604030504040204" pitchFamily="34" charset="0"/>
              </a:rPr>
              <a:t>production.py</a:t>
            </a:r>
            <a:endParaRPr lang="en-US" altLang="zh-TW" sz="900" u="sng" dirty="0" smtClean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solidFill>
                  <a:schemeClr val="tx1"/>
                </a:solidFill>
                <a:latin typeface="Verdana" panose="020B0604030504040204" pitchFamily="34" charset="0"/>
              </a:rPr>
              <a:t>cycletime.py</a:t>
            </a:r>
            <a:endParaRPr lang="en-US" altLang="zh-TW" sz="900" u="sng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solidFill>
                  <a:schemeClr val="tx1"/>
                </a:solidFill>
                <a:latin typeface="Verdana" panose="020B0604030504040204" pitchFamily="34" charset="0"/>
              </a:rPr>
              <a:t>fpy.py</a:t>
            </a:r>
            <a:endParaRPr lang="en-US" altLang="zh-TW" sz="900" u="sng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 smtClean="0">
                <a:solidFill>
                  <a:schemeClr val="tx1"/>
                </a:solidFill>
                <a:latin typeface="Verdana" panose="020B0604030504040204" pitchFamily="34" charset="0"/>
              </a:rPr>
              <a:t>cpk.py</a:t>
            </a:r>
            <a:endParaRPr lang="en-US" altLang="zh-TW" sz="900" u="sng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900" u="sng" dirty="0">
                <a:solidFill>
                  <a:schemeClr val="tx1"/>
                </a:solidFill>
                <a:latin typeface="Verdana" panose="020B0604030504040204" pitchFamily="34" charset="0"/>
              </a:rPr>
              <a:t>cpk_rawdata.py</a:t>
            </a:r>
          </a:p>
        </p:txBody>
      </p:sp>
      <p:sp>
        <p:nvSpPr>
          <p:cNvPr id="4" name="向下箭號 3"/>
          <p:cNvSpPr/>
          <p:nvPr/>
        </p:nvSpPr>
        <p:spPr>
          <a:xfrm>
            <a:off x="4915870" y="2206251"/>
            <a:ext cx="422031" cy="146890"/>
          </a:xfrm>
          <a:prstGeom prst="downArrow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下箭號 43"/>
          <p:cNvSpPr/>
          <p:nvPr/>
        </p:nvSpPr>
        <p:spPr>
          <a:xfrm>
            <a:off x="4036773" y="1906081"/>
            <a:ext cx="175142" cy="1784503"/>
          </a:xfrm>
          <a:prstGeom prst="downArrow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5" name="圖片 4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124351" y="1763113"/>
            <a:ext cx="2859789" cy="550275"/>
            <a:chOff x="6124351" y="1763113"/>
            <a:chExt cx="2859789" cy="550275"/>
          </a:xfrm>
        </p:grpSpPr>
        <p:grpSp>
          <p:nvGrpSpPr>
            <p:cNvPr id="5" name="群組 4"/>
            <p:cNvGrpSpPr/>
            <p:nvPr/>
          </p:nvGrpSpPr>
          <p:grpSpPr>
            <a:xfrm>
              <a:off x="6124351" y="1763113"/>
              <a:ext cx="2859789" cy="550275"/>
              <a:chOff x="6124351" y="1763113"/>
              <a:chExt cx="2859789" cy="550275"/>
            </a:xfrm>
          </p:grpSpPr>
          <p:pic>
            <p:nvPicPr>
              <p:cNvPr id="46" name="圖片 45"/>
              <p:cNvPicPr>
                <a:picLocks noChangeAspect="1"/>
              </p:cNvPicPr>
              <p:nvPr/>
            </p:nvPicPr>
            <p:blipFill rotWithShape="1">
              <a:blip r:embed="rId7"/>
              <a:srcRect t="65381" r="15664" b="6816"/>
              <a:stretch/>
            </p:blipFill>
            <p:spPr>
              <a:xfrm>
                <a:off x="6124351" y="1763113"/>
                <a:ext cx="2859789" cy="550275"/>
              </a:xfrm>
              <a:prstGeom prst="rect">
                <a:avLst/>
              </a:prstGeom>
            </p:spPr>
          </p:pic>
          <p:sp>
            <p:nvSpPr>
              <p:cNvPr id="47" name="圓角矩形 46"/>
              <p:cNvSpPr/>
              <p:nvPr/>
            </p:nvSpPr>
            <p:spPr>
              <a:xfrm>
                <a:off x="6874377" y="1975232"/>
                <a:ext cx="76343" cy="90161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3019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6800747" y="1849889"/>
              <a:ext cx="1047286" cy="30749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TW" altLang="en-US" sz="700" b="1" dirty="0" smtClean="0">
                  <a:solidFill>
                    <a:schemeClr val="tx2"/>
                  </a:solidFill>
                  <a:cs typeface="Calibri" panose="020F0502020204030204" pitchFamily="34" charset="0"/>
                </a:rPr>
                <a:t>修改</a:t>
              </a:r>
              <a:r>
                <a:rPr lang="en-US" altLang="zh-TW" sz="700" b="1" dirty="0" err="1" smtClean="0">
                  <a:solidFill>
                    <a:schemeClr val="tx2"/>
                  </a:solidFill>
                  <a:cs typeface="Calibri" panose="020F0502020204030204" pitchFamily="34" charset="0"/>
                </a:rPr>
                <a:t>hour_range</a:t>
              </a:r>
              <a:endParaRPr lang="zh-TW" altLang="en-US" sz="700" b="1" dirty="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6124351" y="2696462"/>
            <a:ext cx="2785795" cy="921753"/>
            <a:chOff x="6124351" y="2754011"/>
            <a:chExt cx="2785795" cy="921753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4960"/>
            <a:stretch/>
          </p:blipFill>
          <p:spPr>
            <a:xfrm>
              <a:off x="6124351" y="2754011"/>
              <a:ext cx="2785795" cy="921753"/>
            </a:xfrm>
            <a:prstGeom prst="rect">
              <a:avLst/>
            </a:prstGeom>
          </p:spPr>
        </p:pic>
        <p:sp>
          <p:nvSpPr>
            <p:cNvPr id="50" name="圓角矩形 49"/>
            <p:cNvSpPr/>
            <p:nvPr/>
          </p:nvSpPr>
          <p:spPr>
            <a:xfrm>
              <a:off x="6493669" y="3537047"/>
              <a:ext cx="614362" cy="59112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26184" y="3690584"/>
            <a:ext cx="2733608" cy="1023105"/>
            <a:chOff x="6126184" y="3748133"/>
            <a:chExt cx="2733608" cy="1023105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9"/>
            <a:srcRect t="12102" r="58094" b="48318"/>
            <a:stretch/>
          </p:blipFill>
          <p:spPr>
            <a:xfrm>
              <a:off x="6126184" y="3748133"/>
              <a:ext cx="2733608" cy="1023105"/>
            </a:xfrm>
            <a:prstGeom prst="rect">
              <a:avLst/>
            </a:prstGeom>
          </p:spPr>
        </p:pic>
        <p:sp>
          <p:nvSpPr>
            <p:cNvPr id="54" name="圓角矩形 53"/>
            <p:cNvSpPr/>
            <p:nvPr/>
          </p:nvSpPr>
          <p:spPr>
            <a:xfrm>
              <a:off x="6550819" y="4129087"/>
              <a:ext cx="762000" cy="83344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124350" y="2450241"/>
            <a:ext cx="2988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找到可維護時間變數進行手動更改後</a:t>
            </a:r>
            <a:r>
              <a:rPr lang="en-US" altLang="zh-TW" sz="1000" dirty="0" smtClean="0">
                <a:solidFill>
                  <a:srgbClr val="002060"/>
                </a:solidFill>
              </a:rPr>
              <a:t>run</a:t>
            </a:r>
            <a:r>
              <a:rPr lang="zh-TW" altLang="en-US" sz="1000" dirty="0" smtClean="0">
                <a:solidFill>
                  <a:srgbClr val="002060"/>
                </a:solidFill>
              </a:rPr>
              <a:t>程式即可</a:t>
            </a:r>
            <a:endParaRPr lang="en-US" altLang="zh-TW" sz="1000" dirty="0">
              <a:solidFill>
                <a:srgbClr val="00206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 rot="16200000">
            <a:off x="3317877" y="2651040"/>
            <a:ext cx="1304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B050"/>
                </a:solidFill>
              </a:rPr>
              <a:t>手動執行程式順序</a:t>
            </a:r>
            <a:endParaRPr lang="en-US" altLang="zh-TW" sz="1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67606" y="753580"/>
            <a:ext cx="361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>
                <a:solidFill>
                  <a:srgbClr val="002060"/>
                </a:solidFill>
              </a:rPr>
              <a:t>To identify what installed package you have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67606" y="1538353"/>
            <a:ext cx="368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解除安裝</a:t>
            </a:r>
            <a:r>
              <a:rPr lang="en-US" altLang="zh-TW" sz="1200" dirty="0" smtClean="0">
                <a:solidFill>
                  <a:srgbClr val="002060"/>
                </a:solidFill>
              </a:rPr>
              <a:t>Docker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67606" y="2778772"/>
            <a:ext cx="448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完全刪除</a:t>
            </a:r>
            <a:r>
              <a:rPr lang="en-US" altLang="zh-TW" sz="1200" dirty="0" smtClean="0">
                <a:solidFill>
                  <a:srgbClr val="002060"/>
                </a:solidFill>
              </a:rPr>
              <a:t>Docker</a:t>
            </a:r>
            <a:r>
              <a:rPr lang="zh-TW" altLang="en-US" sz="1200" dirty="0" smtClean="0">
                <a:solidFill>
                  <a:srgbClr val="002060"/>
                </a:solidFill>
              </a:rPr>
              <a:t>的設定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完整移除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75564" y="1143624"/>
            <a:ext cx="214576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sv-SE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dpkg -l | grep -i docker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475564" y="1908307"/>
            <a:ext cx="632915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 apt-get purge -y docker-engine docker docker.io docker-ce docker-ce-cli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475564" y="2337328"/>
            <a:ext cx="632915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apt-get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autoremove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-y --purge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-engine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</a:t>
            </a:r>
            <a:r>
              <a:rPr lang="en-US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docker.io </a:t>
            </a:r>
            <a:r>
              <a:rPr lang="en-US" altLang="zh-TW" sz="1200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docker-ce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75564" y="3138899"/>
            <a:ext cx="341330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sv-SE" altLang="zh-TW" sz="1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 rm -rf /var/lib/docker /etc/docker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475564" y="3539707"/>
            <a:ext cx="341330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 rm /etc/apparmor.d/docker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75564" y="3976869"/>
            <a:ext cx="341330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 groupdel docker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470892" y="4414031"/>
            <a:ext cx="3413300" cy="325883"/>
          </a:xfrm>
          <a:prstGeom prst="roundRect">
            <a:avLst>
              <a:gd name="adj" fmla="val 14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12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sudo rm -rf /var/run/docker.sock</a:t>
            </a:r>
            <a:endParaRPr lang="en-US" altLang="zh-TW" sz="12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267605" y="409563"/>
            <a:ext cx="501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2060"/>
                </a:solidFill>
              </a:rPr>
              <a:t>如有需要完全移除</a:t>
            </a:r>
            <a:r>
              <a:rPr lang="en-US" altLang="zh-TW" sz="1200" dirty="0" smtClean="0">
                <a:solidFill>
                  <a:srgbClr val="002060"/>
                </a:solidFill>
              </a:rPr>
              <a:t>Docker</a:t>
            </a:r>
            <a:r>
              <a:rPr lang="zh-TW" altLang="en-US" sz="1200" dirty="0" smtClean="0">
                <a:solidFill>
                  <a:srgbClr val="002060"/>
                </a:solidFill>
              </a:rPr>
              <a:t>組件，可依以下步驟完整移除：</a:t>
            </a:r>
            <a:endParaRPr lang="en-US" altLang="zh-TW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6036" y="643171"/>
            <a:ext cx="736067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目前電視牆排版</a:t>
            </a:r>
            <a:r>
              <a:rPr lang="en-US" altLang="zh-TW" sz="1100" dirty="0" smtClean="0">
                <a:solidFill>
                  <a:srgbClr val="002060"/>
                </a:solidFill>
              </a:rPr>
              <a:t>(2X3)</a:t>
            </a:r>
            <a:r>
              <a:rPr lang="zh-TW" altLang="en-US" sz="1100" dirty="0" smtClean="0">
                <a:solidFill>
                  <a:srgbClr val="002060"/>
                </a:solidFill>
              </a:rPr>
              <a:t>如下圖，說明</a:t>
            </a:r>
            <a:r>
              <a:rPr lang="en-US" altLang="zh-TW" sz="11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PMI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Factory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WIP</a:t>
            </a:r>
            <a:r>
              <a:rPr lang="zh-TW" altLang="en-US" sz="1100" dirty="0" smtClean="0">
                <a:solidFill>
                  <a:srgbClr val="002060"/>
                </a:solidFill>
              </a:rPr>
              <a:t>螢幕的設定輪播方式，輪播方式有兩種：</a:t>
            </a:r>
            <a:endParaRPr lang="en-US" altLang="zh-TW" sz="1100" dirty="0">
              <a:solidFill>
                <a:srgbClr val="002060"/>
              </a:solidFill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電視牆設定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(1/2)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剪去對角線角落矩形 36"/>
          <p:cNvSpPr/>
          <p:nvPr/>
        </p:nvSpPr>
        <p:spPr>
          <a:xfrm>
            <a:off x="4852358" y="1113478"/>
            <a:ext cx="865626" cy="269276"/>
          </a:xfrm>
          <a:prstGeom prst="snip2DiagRect">
            <a:avLst>
              <a:gd name="adj1" fmla="val 0"/>
              <a:gd name="adj2" fmla="val 33435"/>
            </a:avLst>
          </a:prstGeom>
          <a:solidFill>
            <a:srgbClr val="00B0F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/>
              <a:t>Method 1</a:t>
            </a:r>
            <a:endParaRPr lang="zh-TW" altLang="en-US" sz="1000" b="1" dirty="0"/>
          </a:p>
        </p:txBody>
      </p:sp>
      <p:grpSp>
        <p:nvGrpSpPr>
          <p:cNvPr id="7" name="群組 6"/>
          <p:cNvGrpSpPr/>
          <p:nvPr/>
        </p:nvGrpSpPr>
        <p:grpSpPr>
          <a:xfrm>
            <a:off x="234143" y="1160426"/>
            <a:ext cx="4274873" cy="3535462"/>
            <a:chOff x="234143" y="1160426"/>
            <a:chExt cx="4274873" cy="3535462"/>
          </a:xfrm>
        </p:grpSpPr>
        <p:grpSp>
          <p:nvGrpSpPr>
            <p:cNvPr id="6" name="群組 5"/>
            <p:cNvGrpSpPr/>
            <p:nvPr/>
          </p:nvGrpSpPr>
          <p:grpSpPr>
            <a:xfrm>
              <a:off x="234143" y="1160426"/>
              <a:ext cx="4274873" cy="3535462"/>
              <a:chOff x="234143" y="1102880"/>
              <a:chExt cx="4274873" cy="3535462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267606" y="1102880"/>
                <a:ext cx="4241410" cy="3535462"/>
                <a:chOff x="267606" y="1102880"/>
                <a:chExt cx="4241410" cy="3535462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606" y="1102880"/>
                  <a:ext cx="4222516" cy="3535462"/>
                </a:xfrm>
                <a:prstGeom prst="rect">
                  <a:avLst/>
                </a:prstGeom>
              </p:spPr>
            </p:pic>
            <p:sp>
              <p:nvSpPr>
                <p:cNvPr id="4" name="矩形 3"/>
                <p:cNvSpPr/>
                <p:nvPr/>
              </p:nvSpPr>
              <p:spPr>
                <a:xfrm>
                  <a:off x="267606" y="1102880"/>
                  <a:ext cx="2123902" cy="1205500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2385114" y="1102880"/>
                  <a:ext cx="2123902" cy="1205500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267606" y="2346747"/>
                  <a:ext cx="2123902" cy="1131810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385114" y="2340352"/>
                  <a:ext cx="2123902" cy="1144599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267606" y="3513880"/>
                  <a:ext cx="2123902" cy="1124462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385114" y="3513880"/>
                  <a:ext cx="2123902" cy="1124462"/>
                </a:xfrm>
                <a:prstGeom prst="rect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301069" y="1138203"/>
                  <a:ext cx="2032889" cy="1125417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2430620" y="2369280"/>
                  <a:ext cx="2032889" cy="1083699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13112" y="3554983"/>
                  <a:ext cx="2032889" cy="1042596"/>
                </a:xfrm>
                <a:prstGeom prst="rect">
                  <a:avLst/>
                </a:prstGeom>
                <a:no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1" name="文字方塊 30"/>
              <p:cNvSpPr txBox="1"/>
              <p:nvPr/>
            </p:nvSpPr>
            <p:spPr>
              <a:xfrm>
                <a:off x="234143" y="2016720"/>
                <a:ext cx="9420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Daily Test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286501" y="4372939"/>
                <a:ext cx="7238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Factory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2384826" y="4372938"/>
                <a:ext cx="5438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WIP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2410402" y="3232336"/>
                <a:ext cx="4798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PMI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2391508" y="2016721"/>
                <a:ext cx="13825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SIT Daily Update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248712" y="3212009"/>
                <a:ext cx="12859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FFFF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Jira dashboard</a:t>
                </a:r>
                <a:endParaRPr lang="en-US" altLang="zh-TW" sz="1000" b="1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2424971" y="3605970"/>
              <a:ext cx="2032889" cy="104259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3" name="文字方塊 42"/>
          <p:cNvSpPr txBox="1"/>
          <p:nvPr/>
        </p:nvSpPr>
        <p:spPr>
          <a:xfrm>
            <a:off x="5717984" y="1113478"/>
            <a:ext cx="2340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err="1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Grafana</a:t>
            </a:r>
            <a:r>
              <a:rPr lang="zh-TW" altLang="en-US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內建輪播系統</a:t>
            </a:r>
            <a:r>
              <a:rPr lang="en-US" altLang="zh-TW" sz="1100" b="1" dirty="0" smtClean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(Playlists)</a:t>
            </a:r>
            <a:endParaRPr lang="en-US" altLang="zh-TW" sz="11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9" name="群組 68"/>
          <p:cNvGrpSpPr/>
          <p:nvPr/>
        </p:nvGrpSpPr>
        <p:grpSpPr>
          <a:xfrm>
            <a:off x="4852358" y="1510237"/>
            <a:ext cx="3973588" cy="3187358"/>
            <a:chOff x="4852358" y="1510237"/>
            <a:chExt cx="3973588" cy="3187358"/>
          </a:xfrm>
        </p:grpSpPr>
        <p:grpSp>
          <p:nvGrpSpPr>
            <p:cNvPr id="61" name="群組 60"/>
            <p:cNvGrpSpPr/>
            <p:nvPr/>
          </p:nvGrpSpPr>
          <p:grpSpPr>
            <a:xfrm>
              <a:off x="4852358" y="1510237"/>
              <a:ext cx="1139587" cy="988465"/>
              <a:chOff x="4852358" y="1510237"/>
              <a:chExt cx="1139587" cy="98846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4852358" y="1510237"/>
                <a:ext cx="1062467" cy="988465"/>
                <a:chOff x="4852358" y="1510237"/>
                <a:chExt cx="1062467" cy="988465"/>
              </a:xfrm>
            </p:grpSpPr>
            <p:pic>
              <p:nvPicPr>
                <p:cNvPr id="8" name="圖片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52358" y="1510237"/>
                  <a:ext cx="1062467" cy="988465"/>
                </a:xfrm>
                <a:prstGeom prst="rect">
                  <a:avLst/>
                </a:prstGeom>
              </p:spPr>
            </p:pic>
            <p:sp>
              <p:nvSpPr>
                <p:cNvPr id="44" name="矩形 43"/>
                <p:cNvSpPr/>
                <p:nvPr/>
              </p:nvSpPr>
              <p:spPr>
                <a:xfrm>
                  <a:off x="4891400" y="1575304"/>
                  <a:ext cx="236913" cy="189551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5197266" y="2181707"/>
                  <a:ext cx="583277" cy="15225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3" name="文字方塊 52"/>
              <p:cNvSpPr txBox="1"/>
              <p:nvPr/>
            </p:nvSpPr>
            <p:spPr>
              <a:xfrm>
                <a:off x="5206742" y="1849371"/>
                <a:ext cx="7852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進入</a:t>
                </a:r>
                <a:r>
                  <a:rPr lang="en-US" altLang="zh-TW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Playlists</a:t>
                </a:r>
                <a:endParaRPr lang="en-US" altLang="zh-TW" sz="8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60" name="群組 59"/>
            <p:cNvGrpSpPr/>
            <p:nvPr/>
          </p:nvGrpSpPr>
          <p:grpSpPr>
            <a:xfrm>
              <a:off x="4852358" y="2563769"/>
              <a:ext cx="3973588" cy="2133826"/>
              <a:chOff x="4852358" y="2563769"/>
              <a:chExt cx="3973588" cy="2133826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2358" y="2563769"/>
                <a:ext cx="3973588" cy="2133826"/>
              </a:xfrm>
              <a:prstGeom prst="rect">
                <a:avLst/>
              </a:prstGeom>
            </p:spPr>
          </p:pic>
          <p:sp>
            <p:nvSpPr>
              <p:cNvPr id="50" name="矩形 49"/>
              <p:cNvSpPr/>
              <p:nvPr/>
            </p:nvSpPr>
            <p:spPr>
              <a:xfrm>
                <a:off x="7452787" y="3516296"/>
                <a:ext cx="522088" cy="147835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891400" y="3510526"/>
                <a:ext cx="568874" cy="140544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489842" y="3837859"/>
                <a:ext cx="568874" cy="133250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5417507" y="3330043"/>
                <a:ext cx="19744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9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選擇輪播清單後點選</a:t>
                </a:r>
                <a:r>
                  <a:rPr lang="en-US" altLang="zh-TW" sz="9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Start playlist</a:t>
                </a:r>
                <a:endParaRPr lang="en-US" altLang="zh-TW" sz="9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57" name="直線單箭頭接點 56"/>
              <p:cNvCxnSpPr/>
              <p:nvPr/>
            </p:nvCxnSpPr>
            <p:spPr>
              <a:xfrm>
                <a:off x="5508106" y="3594802"/>
                <a:ext cx="1883826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字方塊 58"/>
              <p:cNvSpPr txBox="1"/>
              <p:nvPr/>
            </p:nvSpPr>
            <p:spPr>
              <a:xfrm>
                <a:off x="6118137" y="3801832"/>
                <a:ext cx="14420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並選擇輪播方式，建議使用</a:t>
                </a:r>
                <a:r>
                  <a:rPr lang="en-US" altLang="zh-TW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TV</a:t>
                </a:r>
                <a:r>
                  <a:rPr lang="zh-TW" altLang="en-US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mode</a:t>
                </a:r>
                <a:r>
                  <a:rPr lang="zh-TW" altLang="en-US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或</a:t>
                </a:r>
                <a:r>
                  <a:rPr lang="en-US" altLang="zh-TW" sz="800" dirty="0" smtClean="0">
                    <a:solidFill>
                      <a:srgbClr val="FFC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Kiosk mode</a:t>
                </a:r>
                <a:endParaRPr lang="en-US" altLang="zh-TW" sz="800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63" name="肘形接點 62"/>
            <p:cNvCxnSpPr>
              <a:stCxn id="44" idx="3"/>
            </p:cNvCxnSpPr>
            <p:nvPr/>
          </p:nvCxnSpPr>
          <p:spPr>
            <a:xfrm>
              <a:off x="5128313" y="1670080"/>
              <a:ext cx="156858" cy="479826"/>
            </a:xfrm>
            <a:prstGeom prst="bentConnector2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/>
            <p:nvPr/>
          </p:nvCxnSpPr>
          <p:spPr>
            <a:xfrm>
              <a:off x="5285171" y="2388390"/>
              <a:ext cx="0" cy="107953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文字方塊 69"/>
          <p:cNvSpPr txBox="1"/>
          <p:nvPr/>
        </p:nvSpPr>
        <p:spPr>
          <a:xfrm>
            <a:off x="6011250" y="1612054"/>
            <a:ext cx="27613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內建輪播系統偶爾會出現不定時停止輪播，此問題</a:t>
            </a:r>
            <a:r>
              <a:rPr lang="en-US" altLang="zh-TW" sz="1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grafana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開發方尚未解決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，故目前建議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Method 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替代。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458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6036" y="643171"/>
            <a:ext cx="736067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目前電視牆排版</a:t>
            </a:r>
            <a:r>
              <a:rPr lang="en-US" altLang="zh-TW" sz="1100" dirty="0" smtClean="0">
                <a:solidFill>
                  <a:srgbClr val="002060"/>
                </a:solidFill>
              </a:rPr>
              <a:t>(2X3)</a:t>
            </a:r>
            <a:r>
              <a:rPr lang="zh-TW" altLang="en-US" sz="1100" dirty="0" smtClean="0">
                <a:solidFill>
                  <a:srgbClr val="002060"/>
                </a:solidFill>
              </a:rPr>
              <a:t>如下圖，說明</a:t>
            </a:r>
            <a:r>
              <a:rPr lang="en-US" altLang="zh-TW" sz="1100" dirty="0" smtClean="0">
                <a:solidFill>
                  <a:srgbClr val="002060"/>
                </a:solidFill>
              </a:rPr>
              <a:t>Daily test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PMI</a:t>
            </a:r>
            <a:r>
              <a:rPr lang="zh-TW" altLang="en-US" sz="1100" dirty="0" smtClean="0">
                <a:solidFill>
                  <a:srgbClr val="002060"/>
                </a:solidFill>
              </a:rPr>
              <a:t>、</a:t>
            </a:r>
            <a:r>
              <a:rPr lang="en-US" altLang="zh-TW" sz="1100" dirty="0" smtClean="0">
                <a:solidFill>
                  <a:srgbClr val="002060"/>
                </a:solidFill>
              </a:rPr>
              <a:t>Factory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&amp;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WIP</a:t>
            </a:r>
            <a:r>
              <a:rPr lang="zh-TW" altLang="en-US" sz="1100" dirty="0" smtClean="0">
                <a:solidFill>
                  <a:srgbClr val="002060"/>
                </a:solidFill>
              </a:rPr>
              <a:t>螢幕的設定輪播方式，輪播方式有兩種：</a:t>
            </a:r>
            <a:endParaRPr lang="en-US" altLang="zh-TW" sz="1100" dirty="0">
              <a:solidFill>
                <a:srgbClr val="002060"/>
              </a:solidFill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電視牆設定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(2/2)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01852" y="1068717"/>
            <a:ext cx="3206358" cy="269276"/>
            <a:chOff x="4852358" y="1113478"/>
            <a:chExt cx="3206358" cy="269276"/>
          </a:xfrm>
        </p:grpSpPr>
        <p:sp>
          <p:nvSpPr>
            <p:cNvPr id="37" name="剪去對角線角落矩形 36"/>
            <p:cNvSpPr/>
            <p:nvPr/>
          </p:nvSpPr>
          <p:spPr>
            <a:xfrm>
              <a:off x="4852358" y="1113478"/>
              <a:ext cx="865626" cy="269276"/>
            </a:xfrm>
            <a:prstGeom prst="snip2DiagRect">
              <a:avLst>
                <a:gd name="adj1" fmla="val 0"/>
                <a:gd name="adj2" fmla="val 33435"/>
              </a:avLst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/>
                <a:t>Method 2</a:t>
              </a:r>
              <a:endParaRPr lang="zh-TW" altLang="en-US" sz="1000" b="1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717984" y="1113478"/>
              <a:ext cx="2340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 smtClean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Chrome</a:t>
              </a:r>
              <a:r>
                <a:rPr lang="zh-TW" altLang="en-US" sz="1100" b="1" dirty="0" smtClean="0">
                  <a:solidFill>
                    <a:srgbClr val="00B0F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擴充套件輪播</a:t>
              </a:r>
              <a:endParaRPr lang="en-US" altLang="zh-TW" sz="11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6" name="圖片 4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401851" y="1409624"/>
            <a:ext cx="2059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使用套件為「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Revolver Tabs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401850" y="1869514"/>
            <a:ext cx="2059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安裝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方式同一般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擴充套件安裝方式，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安裝成功後於瀏覽器右鍵點選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Revolver Tabs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圖示選擇「選項」進入設定。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405677" y="3025208"/>
            <a:ext cx="29385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設定輪播時間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預設為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15s)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。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3886371" y="1407317"/>
            <a:ext cx="44833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分別開啟欲輪播的頁面為不同分頁，由左至右為輪播順序。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371" y="1810183"/>
            <a:ext cx="4939575" cy="474712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3886371" y="2301919"/>
            <a:ext cx="44833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點選開始輪播，輪播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非輪播圖示如下：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5791903" y="4571633"/>
            <a:ext cx="2885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註：輪播設定完成後可按「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F11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」進入全螢幕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285" y="1394350"/>
            <a:ext cx="1084107" cy="31572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466" y="1901897"/>
            <a:ext cx="783987" cy="10532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31" y="3416698"/>
            <a:ext cx="2907461" cy="1131859"/>
          </a:xfrm>
          <a:prstGeom prst="rect">
            <a:avLst/>
          </a:prstGeom>
        </p:spPr>
      </p:pic>
      <p:grpSp>
        <p:nvGrpSpPr>
          <p:cNvPr id="42" name="群組 41"/>
          <p:cNvGrpSpPr/>
          <p:nvPr/>
        </p:nvGrpSpPr>
        <p:grpSpPr>
          <a:xfrm>
            <a:off x="4144193" y="2990906"/>
            <a:ext cx="1310235" cy="357467"/>
            <a:chOff x="4144193" y="2990906"/>
            <a:chExt cx="1310235" cy="357467"/>
          </a:xfrm>
        </p:grpSpPr>
        <p:sp>
          <p:nvSpPr>
            <p:cNvPr id="66" name="文字方塊 65"/>
            <p:cNvSpPr txBox="1"/>
            <p:nvPr/>
          </p:nvSpPr>
          <p:spPr>
            <a:xfrm>
              <a:off x="4416252" y="2996142"/>
              <a:ext cx="10381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非輪播狀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態</a:t>
              </a:r>
              <a:endPara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4193" y="2990906"/>
              <a:ext cx="357467" cy="357467"/>
            </a:xfrm>
            <a:prstGeom prst="rect">
              <a:avLst/>
            </a:prstGeom>
          </p:spPr>
        </p:pic>
      </p:grpSp>
      <p:grpSp>
        <p:nvGrpSpPr>
          <p:cNvPr id="71" name="群組 70"/>
          <p:cNvGrpSpPr/>
          <p:nvPr/>
        </p:nvGrpSpPr>
        <p:grpSpPr>
          <a:xfrm>
            <a:off x="4144193" y="2600075"/>
            <a:ext cx="1032098" cy="339443"/>
            <a:chOff x="4144193" y="2600075"/>
            <a:chExt cx="1032098" cy="339443"/>
          </a:xfrm>
        </p:grpSpPr>
        <p:sp>
          <p:nvSpPr>
            <p:cNvPr id="65" name="文字方塊 64"/>
            <p:cNvSpPr txBox="1"/>
            <p:nvPr/>
          </p:nvSpPr>
          <p:spPr>
            <a:xfrm>
              <a:off x="4416252" y="2616353"/>
              <a:ext cx="7600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輪播狀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態</a:t>
              </a:r>
              <a:endPara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44193" y="2600075"/>
              <a:ext cx="357467" cy="333635"/>
            </a:xfrm>
            <a:prstGeom prst="rect">
              <a:avLst/>
            </a:prstGeom>
          </p:spPr>
        </p:pic>
      </p:grpSp>
      <p:sp>
        <p:nvSpPr>
          <p:cNvPr id="76" name="手繪多邊形 75"/>
          <p:cNvSpPr/>
          <p:nvPr/>
        </p:nvSpPr>
        <p:spPr>
          <a:xfrm>
            <a:off x="7255741" y="1542070"/>
            <a:ext cx="485975" cy="285387"/>
          </a:xfrm>
          <a:custGeom>
            <a:avLst/>
            <a:gdLst>
              <a:gd name="connsiteX0" fmla="*/ 6394 w 658624"/>
              <a:gd name="connsiteY0" fmla="*/ 473634 h 473634"/>
              <a:gd name="connsiteX1" fmla="*/ 0 w 658624"/>
              <a:gd name="connsiteY1" fmla="*/ 441662 h 473634"/>
              <a:gd name="connsiteX2" fmla="*/ 19183 w 658624"/>
              <a:gd name="connsiteY2" fmla="*/ 364929 h 473634"/>
              <a:gd name="connsiteX3" fmla="*/ 38367 w 658624"/>
              <a:gd name="connsiteY3" fmla="*/ 352140 h 473634"/>
              <a:gd name="connsiteX4" fmla="*/ 70339 w 658624"/>
              <a:gd name="connsiteY4" fmla="*/ 307380 h 473634"/>
              <a:gd name="connsiteX5" fmla="*/ 83127 w 658624"/>
              <a:gd name="connsiteY5" fmla="*/ 288196 h 473634"/>
              <a:gd name="connsiteX6" fmla="*/ 115099 w 658624"/>
              <a:gd name="connsiteY6" fmla="*/ 269013 h 473634"/>
              <a:gd name="connsiteX7" fmla="*/ 166255 w 658624"/>
              <a:gd name="connsiteY7" fmla="*/ 243435 h 473634"/>
              <a:gd name="connsiteX8" fmla="*/ 211015 w 658624"/>
              <a:gd name="connsiteY8" fmla="*/ 211463 h 473634"/>
              <a:gd name="connsiteX9" fmla="*/ 236593 w 658624"/>
              <a:gd name="connsiteY9" fmla="*/ 205069 h 473634"/>
              <a:gd name="connsiteX10" fmla="*/ 319720 w 658624"/>
              <a:gd name="connsiteY10" fmla="*/ 179491 h 473634"/>
              <a:gd name="connsiteX11" fmla="*/ 364481 w 658624"/>
              <a:gd name="connsiteY11" fmla="*/ 192280 h 473634"/>
              <a:gd name="connsiteX12" fmla="*/ 377270 w 658624"/>
              <a:gd name="connsiteY12" fmla="*/ 211463 h 473634"/>
              <a:gd name="connsiteX13" fmla="*/ 409242 w 658624"/>
              <a:gd name="connsiteY13" fmla="*/ 256224 h 473634"/>
              <a:gd name="connsiteX14" fmla="*/ 409242 w 658624"/>
              <a:gd name="connsiteY14" fmla="*/ 307380 h 473634"/>
              <a:gd name="connsiteX15" fmla="*/ 358087 w 658624"/>
              <a:gd name="connsiteY15" fmla="*/ 300985 h 473634"/>
              <a:gd name="connsiteX16" fmla="*/ 326115 w 658624"/>
              <a:gd name="connsiteY16" fmla="*/ 269013 h 473634"/>
              <a:gd name="connsiteX17" fmla="*/ 313326 w 658624"/>
              <a:gd name="connsiteY17" fmla="*/ 230647 h 473634"/>
              <a:gd name="connsiteX18" fmla="*/ 319720 w 658624"/>
              <a:gd name="connsiteY18" fmla="*/ 166703 h 473634"/>
              <a:gd name="connsiteX19" fmla="*/ 332509 w 658624"/>
              <a:gd name="connsiteY19" fmla="*/ 147519 h 473634"/>
              <a:gd name="connsiteX20" fmla="*/ 370876 w 658624"/>
              <a:gd name="connsiteY20" fmla="*/ 115547 h 473634"/>
              <a:gd name="connsiteX21" fmla="*/ 415636 w 658624"/>
              <a:gd name="connsiteY21" fmla="*/ 83575 h 473634"/>
              <a:gd name="connsiteX22" fmla="*/ 441214 w 658624"/>
              <a:gd name="connsiteY22" fmla="*/ 70787 h 473634"/>
              <a:gd name="connsiteX23" fmla="*/ 460397 w 658624"/>
              <a:gd name="connsiteY23" fmla="*/ 57998 h 473634"/>
              <a:gd name="connsiteX24" fmla="*/ 505158 w 658624"/>
              <a:gd name="connsiteY24" fmla="*/ 51603 h 473634"/>
              <a:gd name="connsiteX25" fmla="*/ 537130 w 658624"/>
              <a:gd name="connsiteY25" fmla="*/ 38815 h 473634"/>
              <a:gd name="connsiteX26" fmla="*/ 633046 w 658624"/>
              <a:gd name="connsiteY26" fmla="*/ 32420 h 473634"/>
              <a:gd name="connsiteX27" fmla="*/ 620257 w 658624"/>
              <a:gd name="connsiteY27" fmla="*/ 13237 h 473634"/>
              <a:gd name="connsiteX28" fmla="*/ 581891 w 658624"/>
              <a:gd name="connsiteY28" fmla="*/ 448 h 473634"/>
              <a:gd name="connsiteX29" fmla="*/ 601074 w 658624"/>
              <a:gd name="connsiteY29" fmla="*/ 6842 h 473634"/>
              <a:gd name="connsiteX30" fmla="*/ 658624 w 658624"/>
              <a:gd name="connsiteY30" fmla="*/ 26026 h 473634"/>
              <a:gd name="connsiteX31" fmla="*/ 639441 w 658624"/>
              <a:gd name="connsiteY31" fmla="*/ 32420 h 473634"/>
              <a:gd name="connsiteX32" fmla="*/ 607469 w 658624"/>
              <a:gd name="connsiteY32" fmla="*/ 57998 h 473634"/>
              <a:gd name="connsiteX33" fmla="*/ 588285 w 658624"/>
              <a:gd name="connsiteY33" fmla="*/ 83575 h 473634"/>
              <a:gd name="connsiteX34" fmla="*/ 601074 w 658624"/>
              <a:gd name="connsiteY34" fmla="*/ 64392 h 473634"/>
              <a:gd name="connsiteX35" fmla="*/ 620257 w 658624"/>
              <a:gd name="connsiteY35" fmla="*/ 57998 h 473634"/>
              <a:gd name="connsiteX36" fmla="*/ 633046 w 658624"/>
              <a:gd name="connsiteY36" fmla="*/ 51603 h 47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8624" h="473634">
                <a:moveTo>
                  <a:pt x="6394" y="473634"/>
                </a:moveTo>
                <a:cubicBezTo>
                  <a:pt x="4263" y="462977"/>
                  <a:pt x="0" y="452530"/>
                  <a:pt x="0" y="441662"/>
                </a:cubicBezTo>
                <a:cubicBezTo>
                  <a:pt x="0" y="423319"/>
                  <a:pt x="6902" y="382122"/>
                  <a:pt x="19183" y="364929"/>
                </a:cubicBezTo>
                <a:cubicBezTo>
                  <a:pt x="23650" y="358675"/>
                  <a:pt x="31972" y="356403"/>
                  <a:pt x="38367" y="352140"/>
                </a:cubicBezTo>
                <a:cubicBezTo>
                  <a:pt x="68513" y="306918"/>
                  <a:pt x="30670" y="362917"/>
                  <a:pt x="70339" y="307380"/>
                </a:cubicBezTo>
                <a:cubicBezTo>
                  <a:pt x="74806" y="301126"/>
                  <a:pt x="77292" y="293198"/>
                  <a:pt x="83127" y="288196"/>
                </a:cubicBezTo>
                <a:cubicBezTo>
                  <a:pt x="92563" y="280108"/>
                  <a:pt x="104758" y="275907"/>
                  <a:pt x="115099" y="269013"/>
                </a:cubicBezTo>
                <a:cubicBezTo>
                  <a:pt x="154229" y="242926"/>
                  <a:pt x="124960" y="253760"/>
                  <a:pt x="166255" y="243435"/>
                </a:cubicBezTo>
                <a:cubicBezTo>
                  <a:pt x="169165" y="241252"/>
                  <a:pt x="203744" y="214579"/>
                  <a:pt x="211015" y="211463"/>
                </a:cubicBezTo>
                <a:cubicBezTo>
                  <a:pt x="219093" y="208001"/>
                  <a:pt x="228193" y="207653"/>
                  <a:pt x="236593" y="205069"/>
                </a:cubicBezTo>
                <a:cubicBezTo>
                  <a:pt x="331788" y="175779"/>
                  <a:pt x="261788" y="193976"/>
                  <a:pt x="319720" y="179491"/>
                </a:cubicBezTo>
                <a:cubicBezTo>
                  <a:pt x="321388" y="179908"/>
                  <a:pt x="360313" y="188946"/>
                  <a:pt x="364481" y="192280"/>
                </a:cubicBezTo>
                <a:cubicBezTo>
                  <a:pt x="370482" y="197081"/>
                  <a:pt x="372803" y="205209"/>
                  <a:pt x="377270" y="211463"/>
                </a:cubicBezTo>
                <a:cubicBezTo>
                  <a:pt x="416927" y="266983"/>
                  <a:pt x="379102" y="211016"/>
                  <a:pt x="409242" y="256224"/>
                </a:cubicBezTo>
                <a:cubicBezTo>
                  <a:pt x="412744" y="266730"/>
                  <a:pt x="427162" y="299415"/>
                  <a:pt x="409242" y="307380"/>
                </a:cubicBezTo>
                <a:cubicBezTo>
                  <a:pt x="393539" y="314359"/>
                  <a:pt x="375139" y="303117"/>
                  <a:pt x="358087" y="300985"/>
                </a:cubicBezTo>
                <a:cubicBezTo>
                  <a:pt x="340587" y="289318"/>
                  <a:pt x="335090" y="289205"/>
                  <a:pt x="326115" y="269013"/>
                </a:cubicBezTo>
                <a:cubicBezTo>
                  <a:pt x="320640" y="256694"/>
                  <a:pt x="313326" y="230647"/>
                  <a:pt x="313326" y="230647"/>
                </a:cubicBezTo>
                <a:cubicBezTo>
                  <a:pt x="315457" y="209332"/>
                  <a:pt x="314903" y="187575"/>
                  <a:pt x="319720" y="166703"/>
                </a:cubicBezTo>
                <a:cubicBezTo>
                  <a:pt x="321448" y="159214"/>
                  <a:pt x="327589" y="153423"/>
                  <a:pt x="332509" y="147519"/>
                </a:cubicBezTo>
                <a:cubicBezTo>
                  <a:pt x="350071" y="126444"/>
                  <a:pt x="350164" y="130341"/>
                  <a:pt x="370876" y="115547"/>
                </a:cubicBezTo>
                <a:cubicBezTo>
                  <a:pt x="384596" y="105747"/>
                  <a:pt x="400570" y="92184"/>
                  <a:pt x="415636" y="83575"/>
                </a:cubicBezTo>
                <a:cubicBezTo>
                  <a:pt x="423912" y="78846"/>
                  <a:pt x="432938" y="75516"/>
                  <a:pt x="441214" y="70787"/>
                </a:cubicBezTo>
                <a:cubicBezTo>
                  <a:pt x="447887" y="66974"/>
                  <a:pt x="453036" y="60206"/>
                  <a:pt x="460397" y="57998"/>
                </a:cubicBezTo>
                <a:cubicBezTo>
                  <a:pt x="474833" y="53667"/>
                  <a:pt x="490238" y="53735"/>
                  <a:pt x="505158" y="51603"/>
                </a:cubicBezTo>
                <a:cubicBezTo>
                  <a:pt x="515815" y="47340"/>
                  <a:pt x="525779" y="40518"/>
                  <a:pt x="537130" y="38815"/>
                </a:cubicBezTo>
                <a:cubicBezTo>
                  <a:pt x="568818" y="34062"/>
                  <a:pt x="602420" y="41844"/>
                  <a:pt x="633046" y="32420"/>
                </a:cubicBezTo>
                <a:cubicBezTo>
                  <a:pt x="640391" y="30160"/>
                  <a:pt x="626774" y="17310"/>
                  <a:pt x="620257" y="13237"/>
                </a:cubicBezTo>
                <a:cubicBezTo>
                  <a:pt x="608826" y="6092"/>
                  <a:pt x="594680" y="4711"/>
                  <a:pt x="581891" y="448"/>
                </a:cubicBezTo>
                <a:cubicBezTo>
                  <a:pt x="575497" y="-1684"/>
                  <a:pt x="594816" y="4339"/>
                  <a:pt x="601074" y="6842"/>
                </a:cubicBezTo>
                <a:cubicBezTo>
                  <a:pt x="641206" y="22895"/>
                  <a:pt x="621910" y="16847"/>
                  <a:pt x="658624" y="26026"/>
                </a:cubicBezTo>
                <a:cubicBezTo>
                  <a:pt x="652230" y="28157"/>
                  <a:pt x="644704" y="28210"/>
                  <a:pt x="639441" y="32420"/>
                </a:cubicBezTo>
                <a:cubicBezTo>
                  <a:pt x="598119" y="65477"/>
                  <a:pt x="655688" y="41923"/>
                  <a:pt x="607469" y="57998"/>
                </a:cubicBezTo>
                <a:cubicBezTo>
                  <a:pt x="601074" y="66524"/>
                  <a:pt x="595821" y="76040"/>
                  <a:pt x="588285" y="83575"/>
                </a:cubicBezTo>
                <a:cubicBezTo>
                  <a:pt x="582850" y="89009"/>
                  <a:pt x="595073" y="69193"/>
                  <a:pt x="601074" y="64392"/>
                </a:cubicBezTo>
                <a:cubicBezTo>
                  <a:pt x="606337" y="60182"/>
                  <a:pt x="613999" y="60501"/>
                  <a:pt x="620257" y="57998"/>
                </a:cubicBezTo>
                <a:cubicBezTo>
                  <a:pt x="624682" y="56228"/>
                  <a:pt x="628783" y="53735"/>
                  <a:pt x="633046" y="51603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>
            <a:off x="7760030" y="1373759"/>
            <a:ext cx="1219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Dashboard</a:t>
            </a:r>
            <a:r>
              <a:rPr lang="zh-TW" altLang="en-US" sz="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建議開啟</a:t>
            </a:r>
            <a:r>
              <a:rPr lang="en-US" altLang="zh-TW" sz="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TV</a:t>
            </a:r>
            <a:r>
              <a:rPr lang="zh-TW" altLang="en-US" sz="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</a:t>
            </a:r>
            <a:endParaRPr lang="en-US" altLang="zh-TW" sz="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89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6036" y="643171"/>
            <a:ext cx="736067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100" dirty="0" smtClean="0">
                <a:solidFill>
                  <a:srgbClr val="002060"/>
                </a:solidFill>
              </a:rPr>
              <a:t>目前電視牆</a:t>
            </a:r>
            <a:r>
              <a:rPr lang="en-US" altLang="zh-TW" sz="11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100" dirty="0" smtClean="0">
                <a:solidFill>
                  <a:srgbClr val="002060"/>
                </a:solidFill>
              </a:rPr>
              <a:t>使用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Teamviewer</a:t>
            </a:r>
            <a:r>
              <a:rPr lang="en-US" altLang="zh-TW" sz="1100" dirty="0" smtClean="0">
                <a:solidFill>
                  <a:srgbClr val="002060"/>
                </a:solidFill>
              </a:rPr>
              <a:t>(v15)</a:t>
            </a:r>
            <a:r>
              <a:rPr lang="zh-TW" altLang="en-US" sz="1100" dirty="0" smtClean="0">
                <a:solidFill>
                  <a:srgbClr val="002060"/>
                </a:solidFill>
              </a:rPr>
              <a:t>，操作方式如下：</a:t>
            </a:r>
            <a:endParaRPr lang="en-US" altLang="zh-TW" sz="1100" dirty="0">
              <a:solidFill>
                <a:srgbClr val="002060"/>
              </a:solidFill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0" y="0"/>
            <a:ext cx="7498729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電視牆遠端操控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6" name="圖片 4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325118" y="1020355"/>
            <a:ext cx="2808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登入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1444041311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密碼：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Just4mat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396454" y="1297511"/>
            <a:ext cx="2807143" cy="2967112"/>
            <a:chOff x="396454" y="1297511"/>
            <a:chExt cx="2807143" cy="296711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454" y="1297511"/>
              <a:ext cx="2807143" cy="187783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2249445" y="1900354"/>
              <a:ext cx="858236" cy="139461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774708" y="3394072"/>
              <a:ext cx="1866182" cy="870551"/>
              <a:chOff x="774708" y="2748239"/>
              <a:chExt cx="1866182" cy="870551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708" y="2748239"/>
                <a:ext cx="1866182" cy="870551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1781588" y="3242117"/>
                <a:ext cx="782569" cy="121344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2253709" y="2345832"/>
              <a:ext cx="463914" cy="14798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0" name="直線單箭頭接點 29"/>
            <p:cNvCxnSpPr/>
            <p:nvPr/>
          </p:nvCxnSpPr>
          <p:spPr>
            <a:xfrm>
              <a:off x="2640890" y="2039815"/>
              <a:ext cx="0" cy="30601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>
              <a:off x="2447992" y="2532182"/>
              <a:ext cx="0" cy="133552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790" y="1297511"/>
            <a:ext cx="4829826" cy="611540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3553228" y="1019216"/>
            <a:ext cx="2649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進入後可於「檢視」觀看多螢幕選項</a:t>
            </a:r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7415" y="1330186"/>
            <a:ext cx="360537" cy="14052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988042" y="1495375"/>
            <a:ext cx="150587" cy="14798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6"/>
          <a:srcRect l="49393" t="33677" r="47959" b="46456"/>
          <a:stretch/>
        </p:blipFill>
        <p:spPr>
          <a:xfrm>
            <a:off x="5835759" y="1013453"/>
            <a:ext cx="242537" cy="230411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790" y="2052569"/>
            <a:ext cx="2264517" cy="1896053"/>
          </a:xfrm>
          <a:prstGeom prst="rect">
            <a:avLst/>
          </a:prstGeom>
        </p:spPr>
      </p:pic>
      <p:cxnSp>
        <p:nvCxnSpPr>
          <p:cNvPr id="47" name="直線單箭頭接點 46"/>
          <p:cNvCxnSpPr/>
          <p:nvPr/>
        </p:nvCxnSpPr>
        <p:spPr>
          <a:xfrm flipH="1">
            <a:off x="5637415" y="1645812"/>
            <a:ext cx="411000" cy="39400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6131450" y="1019215"/>
            <a:ext cx="2649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單螢幕可通過切換螢幕查看不同螢幕</a:t>
            </a:r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 rotWithShape="1">
          <a:blip r:embed="rId6"/>
          <a:srcRect l="69836" t="5493" r="27251" b="73595"/>
          <a:stretch/>
        </p:blipFill>
        <p:spPr>
          <a:xfrm>
            <a:off x="8303136" y="1013453"/>
            <a:ext cx="274959" cy="249961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6974220" y="1326455"/>
            <a:ext cx="150587" cy="14798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7148945" y="1227726"/>
            <a:ext cx="498764" cy="14464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20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 1- date.py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396" y="424072"/>
            <a:ext cx="610985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100" dirty="0" smtClean="0">
                <a:solidFill>
                  <a:srgbClr val="002060"/>
                </a:solidFill>
              </a:rPr>
              <a:t>date.py</a:t>
            </a:r>
            <a:r>
              <a:rPr lang="zh-TW" altLang="en-US" sz="1100" dirty="0" smtClean="0">
                <a:solidFill>
                  <a:srgbClr val="002060"/>
                </a:solidFill>
              </a:rPr>
              <a:t>主要目的用於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輸入日期格式供</a:t>
            </a:r>
            <a:r>
              <a:rPr lang="en-US" altLang="zh-TW" sz="1100" b="1" dirty="0" err="1" smtClean="0">
                <a:solidFill>
                  <a:srgbClr val="00B0F0"/>
                </a:solidFill>
              </a:rPr>
              <a:t>Grafana</a:t>
            </a:r>
            <a:r>
              <a:rPr lang="en-US" altLang="zh-TW" sz="1100" b="1" dirty="0" smtClean="0">
                <a:solidFill>
                  <a:srgbClr val="00B0F0"/>
                </a:solidFill>
              </a:rPr>
              <a:t> dashboard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100" b="1" dirty="0" smtClean="0">
                <a:solidFill>
                  <a:srgbClr val="00B0F0"/>
                </a:solidFill>
              </a:rPr>
              <a:t>panel</a:t>
            </a:r>
            <a:r>
              <a:rPr lang="zh-TW" altLang="en-US" sz="1100" b="1" dirty="0" smtClean="0">
                <a:solidFill>
                  <a:srgbClr val="00B0F0"/>
                </a:solidFill>
              </a:rPr>
              <a:t>使用</a:t>
            </a:r>
            <a:r>
              <a:rPr lang="zh-TW" altLang="en-US" sz="1100" dirty="0" smtClean="0"/>
              <a:t>，每天執行一次</a:t>
            </a:r>
            <a:r>
              <a:rPr lang="zh-TW" altLang="en-US" sz="1100" dirty="0" smtClean="0">
                <a:solidFill>
                  <a:srgbClr val="002060"/>
                </a:solidFill>
              </a:rPr>
              <a:t>。</a:t>
            </a:r>
            <a:endParaRPr lang="en-US" altLang="zh-TW" sz="1100" dirty="0" smtClean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8685" y="763927"/>
            <a:ext cx="6798825" cy="342310"/>
          </a:xfrm>
          <a:prstGeom prst="rect">
            <a:avLst/>
          </a:prstGeom>
          <a:solidFill>
            <a:srgbClr val="00B0F0">
              <a:alpha val="10196"/>
            </a:srgb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u"/>
            </a:pPr>
            <a:r>
              <a:rPr lang="en-US" altLang="zh-TW" sz="900" dirty="0" smtClean="0">
                <a:solidFill>
                  <a:srgbClr val="002060"/>
                </a:solidFill>
              </a:rPr>
              <a:t>date.py</a:t>
            </a:r>
            <a:r>
              <a:rPr lang="zh-TW" altLang="en-US" sz="900" dirty="0" smtClean="0">
                <a:solidFill>
                  <a:srgbClr val="002060"/>
                </a:solidFill>
              </a:rPr>
              <a:t>用於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grafana</a:t>
            </a:r>
            <a:r>
              <a:rPr lang="en-US" altLang="zh-TW" sz="900" dirty="0" smtClean="0">
                <a:solidFill>
                  <a:srgbClr val="002060"/>
                </a:solidFill>
              </a:rPr>
              <a:t> dashboard</a:t>
            </a:r>
            <a:r>
              <a:rPr lang="zh-TW" altLang="en-US" sz="900" dirty="0" smtClean="0">
                <a:solidFill>
                  <a:srgbClr val="002060"/>
                </a:solidFill>
              </a:rPr>
              <a:t>上</a:t>
            </a:r>
            <a:r>
              <a:rPr lang="en-US" altLang="zh-TW" sz="900" dirty="0" smtClean="0">
                <a:solidFill>
                  <a:srgbClr val="002060"/>
                </a:solidFill>
              </a:rPr>
              <a:t>panel</a:t>
            </a:r>
            <a:r>
              <a:rPr lang="zh-TW" altLang="en-US" sz="900" dirty="0" smtClean="0">
                <a:solidFill>
                  <a:srgbClr val="002060"/>
                </a:solidFill>
              </a:rPr>
              <a:t>顯示時間使用，包含日期、週別以及月份。</a:t>
            </a:r>
            <a:endParaRPr lang="zh-TW" altLang="en-US" sz="9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26" name="圖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36036" y="1170433"/>
            <a:ext cx="5907214" cy="3313616"/>
            <a:chOff x="436036" y="1170433"/>
            <a:chExt cx="5907214" cy="331361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36" y="1432349"/>
              <a:ext cx="5907214" cy="2591552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1006483" y="4088097"/>
              <a:ext cx="2708667" cy="395952"/>
            </a:xfrm>
            <a:prstGeom prst="roundRect">
              <a:avLst>
                <a:gd name="adj" fmla="val 7017"/>
              </a:avLst>
            </a:prstGeom>
            <a:solidFill>
              <a:srgbClr val="FF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700" dirty="0" smtClean="0">
                  <a:solidFill>
                    <a:srgbClr val="0000FF"/>
                  </a:solidFill>
                </a:rPr>
                <a:t>程式維護部分包含</a:t>
              </a:r>
              <a:endParaRPr lang="en-US" altLang="zh-TW" sz="700" dirty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>
                  <a:solidFill>
                    <a:srgbClr val="0000FF"/>
                  </a:solidFill>
                </a:rPr>
                <a:t>工廠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列表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</a:t>
              </a:r>
              <a:r>
                <a:rPr lang="en-US" altLang="zh-TW" sz="700" dirty="0" err="1" smtClean="0">
                  <a:solidFill>
                    <a:srgbClr val="0000FF"/>
                  </a:solidFill>
                </a:rPr>
                <a:t>factory_name_list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):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 如</a:t>
              </a:r>
              <a:r>
                <a:rPr lang="zh-TW" altLang="en-US" sz="700" dirty="0">
                  <a:solidFill>
                    <a:srgbClr val="0000FF"/>
                  </a:solidFill>
                </a:rPr>
                <a:t>後續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有新工廠可直接加入</a:t>
              </a:r>
              <a:endParaRPr lang="en-US" altLang="zh-TW" sz="700" dirty="0" smtClean="0">
                <a:solidFill>
                  <a:srgbClr val="0000FF"/>
                </a:solidFill>
              </a:endParaRPr>
            </a:p>
            <a:p>
              <a:pPr marL="176213" indent="-176213">
                <a:buAutoNum type="arabicPeriod"/>
              </a:pPr>
              <a:r>
                <a:rPr lang="zh-TW" altLang="en-US" sz="700" dirty="0" smtClean="0">
                  <a:solidFill>
                    <a:srgbClr val="0000FF"/>
                  </a:solidFill>
                </a:rPr>
                <a:t>時間區間</a:t>
              </a:r>
              <a:r>
                <a:rPr lang="en-US" altLang="zh-TW" sz="700" dirty="0" smtClean="0">
                  <a:solidFill>
                    <a:srgbClr val="0000FF"/>
                  </a:solidFill>
                </a:rPr>
                <a:t>(day range): </a:t>
              </a:r>
              <a:r>
                <a:rPr lang="zh-TW" altLang="en-US" sz="700" dirty="0" smtClean="0">
                  <a:solidFill>
                    <a:srgbClr val="0000FF"/>
                  </a:solidFill>
                </a:rPr>
                <a:t>程式</a:t>
              </a:r>
              <a:r>
                <a:rPr lang="zh-TW" altLang="en-US" sz="700" dirty="0">
                  <a:solidFill>
                    <a:srgbClr val="0000FF"/>
                  </a:solidFill>
                </a:rPr>
                <a:t>運行會包含前幾個小時</a:t>
              </a:r>
              <a:endParaRPr lang="en-US" altLang="zh-TW" sz="700" dirty="0">
                <a:solidFill>
                  <a:srgbClr val="0000FF"/>
                </a:solidFill>
              </a:endParaRPr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436036" y="1170433"/>
              <a:ext cx="1129729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smtClean="0">
                  <a:solidFill>
                    <a:srgbClr val="00B050"/>
                  </a:solidFill>
                </a:rPr>
                <a:t>Code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說明</a:t>
              </a:r>
              <a:r>
                <a:rPr lang="en-US" altLang="zh-TW" sz="900" dirty="0" smtClean="0">
                  <a:solidFill>
                    <a:srgbClr val="00B050"/>
                  </a:solidFill>
                </a:rPr>
                <a:t>&amp;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維護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921236" y="3350404"/>
              <a:ext cx="658183" cy="89786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1899138" y="3445997"/>
              <a:ext cx="1227726" cy="96504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980586" y="2328812"/>
            <a:ext cx="4801421" cy="2381929"/>
            <a:chOff x="3980586" y="2328812"/>
            <a:chExt cx="4801421" cy="2381929"/>
          </a:xfrm>
        </p:grpSpPr>
        <p:grpSp>
          <p:nvGrpSpPr>
            <p:cNvPr id="7" name="群組 6"/>
            <p:cNvGrpSpPr/>
            <p:nvPr/>
          </p:nvGrpSpPr>
          <p:grpSpPr>
            <a:xfrm>
              <a:off x="3980586" y="2559175"/>
              <a:ext cx="4801421" cy="2151566"/>
              <a:chOff x="3980586" y="2360948"/>
              <a:chExt cx="4801421" cy="2151566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80586" y="2360948"/>
                <a:ext cx="3231559" cy="1519289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4010687" y="2552781"/>
                <a:ext cx="494528" cy="10655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1229" y="2659336"/>
                <a:ext cx="3659168" cy="1407068"/>
              </a:xfrm>
              <a:prstGeom prst="rect">
                <a:avLst/>
              </a:prstGeom>
            </p:spPr>
          </p:pic>
          <p:sp>
            <p:nvSpPr>
              <p:cNvPr id="21" name="矩形 20"/>
              <p:cNvSpPr/>
              <p:nvPr/>
            </p:nvSpPr>
            <p:spPr>
              <a:xfrm>
                <a:off x="4700217" y="2860904"/>
                <a:ext cx="494528" cy="10655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94745" y="3136074"/>
                <a:ext cx="3587262" cy="1376440"/>
              </a:xfrm>
              <a:prstGeom prst="rect">
                <a:avLst/>
              </a:prstGeom>
            </p:spPr>
          </p:pic>
          <p:sp>
            <p:nvSpPr>
              <p:cNvPr id="25" name="矩形 24"/>
              <p:cNvSpPr/>
              <p:nvPr/>
            </p:nvSpPr>
            <p:spPr>
              <a:xfrm>
                <a:off x="5261859" y="3320235"/>
                <a:ext cx="494528" cy="106554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圓角矩形 32"/>
            <p:cNvSpPr/>
            <p:nvPr/>
          </p:nvSpPr>
          <p:spPr>
            <a:xfrm>
              <a:off x="3980586" y="2328812"/>
              <a:ext cx="931425" cy="185438"/>
            </a:xfrm>
            <a:prstGeom prst="roundRect">
              <a:avLst/>
            </a:prstGeom>
            <a:solidFill>
              <a:srgbClr val="00B050">
                <a:alpha val="10196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900" dirty="0" err="1" smtClean="0">
                  <a:solidFill>
                    <a:srgbClr val="00B050"/>
                  </a:solidFill>
                </a:rPr>
                <a:t>Grafana</a:t>
              </a:r>
              <a:r>
                <a:rPr lang="zh-TW" altLang="en-US" sz="900" dirty="0" smtClean="0">
                  <a:solidFill>
                    <a:srgbClr val="00B050"/>
                  </a:solidFill>
                </a:rPr>
                <a:t>圖示</a:t>
              </a:r>
              <a:endParaRPr lang="zh-TW" altLang="en-US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3" name="橢圓 22"/>
          <p:cNvSpPr/>
          <p:nvPr/>
        </p:nvSpPr>
        <p:spPr>
          <a:xfrm>
            <a:off x="706757" y="3954265"/>
            <a:ext cx="588285" cy="1938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b="1" dirty="0" smtClean="0"/>
              <a:t>維護</a:t>
            </a:r>
            <a:endParaRPr lang="zh-TW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77447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3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908 CBN PPT Template">
  <a:themeElements>
    <a:clrScheme name="Custom 649">
      <a:dk1>
        <a:srgbClr val="243347"/>
      </a:dk1>
      <a:lt1>
        <a:sysClr val="window" lastClr="FFFFFF"/>
      </a:lt1>
      <a:dk2>
        <a:srgbClr val="EE742B"/>
      </a:dk2>
      <a:lt2>
        <a:srgbClr val="575756"/>
      </a:lt2>
      <a:accent1>
        <a:srgbClr val="FDC400"/>
      </a:accent1>
      <a:accent2>
        <a:srgbClr val="F5B0A3"/>
      </a:accent2>
      <a:accent3>
        <a:srgbClr val="D9415C"/>
      </a:accent3>
      <a:accent4>
        <a:srgbClr val="68B5C8"/>
      </a:accent4>
      <a:accent5>
        <a:srgbClr val="239A98"/>
      </a:accent5>
      <a:accent6>
        <a:srgbClr val="A8D0C0"/>
      </a:accent6>
      <a:hlink>
        <a:srgbClr val="239A98"/>
      </a:hlink>
      <a:folHlink>
        <a:srgbClr val="239A98"/>
      </a:folHlink>
    </a:clrScheme>
    <a:fontScheme name="Custom 47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08 CBN PPT Template" id="{63098C15-1CB1-4BD0-A9FD-B085493E2A45}" vid="{537E70BC-B3E5-419D-84B7-FAC2AFE9C3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1861CE53C3C741BD3DA6A7A1B40D2D" ma:contentTypeVersion="2" ma:contentTypeDescription="Create a new document." ma:contentTypeScope="" ma:versionID="07c91979420c1029fd509f2ac3378a59">
  <xsd:schema xmlns:xsd="http://www.w3.org/2001/XMLSchema" xmlns:xs="http://www.w3.org/2001/XMLSchema" xmlns:p="http://schemas.microsoft.com/office/2006/metadata/properties" xmlns:ns1="http://schemas.microsoft.com/sharepoint/v3" xmlns:ns2="47a7f89e-098f-4ffe-993d-25cf6d28bf5b" targetNamespace="http://schemas.microsoft.com/office/2006/metadata/properties" ma:root="true" ma:fieldsID="8d837a8139a9e364bc604092960e6f25" ns1:_="" ns2:_="">
    <xsd:import namespace="http://schemas.microsoft.com/sharepoint/v3"/>
    <xsd:import namespace="47a7f89e-098f-4ffe-993d-25cf6d28bf5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7f89e-098f-4ffe-993d-25cf6d28bf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A6F8CC-DA4E-418F-88F5-C3E270690A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4AFB47-25FB-4881-BCF4-1B53A474A3E0}">
  <ds:schemaRefs>
    <ds:schemaRef ds:uri="http://purl.org/dc/elements/1.1/"/>
    <ds:schemaRef ds:uri="http://schemas.microsoft.com/office/2006/metadata/properties"/>
    <ds:schemaRef ds:uri="http://schemas.microsoft.com/sharepoint/v3"/>
    <ds:schemaRef ds:uri="47a7f89e-098f-4ffe-993d-25cf6d28bf5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7210FAA-456E-428B-885E-4B43381A81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a7f89e-098f-4ffe-993d-25cf6d28bf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CBN Template (201907)</Template>
  <TotalTime>190088</TotalTime>
  <Words>9108</Words>
  <Application>Microsoft Office PowerPoint</Application>
  <PresentationFormat>如螢幕大小 (16:9)</PresentationFormat>
  <Paragraphs>1173</Paragraphs>
  <Slides>90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100" baseType="lpstr">
      <vt:lpstr>Arial Rounded MT Bold</vt:lpstr>
      <vt:lpstr>BloomSpeak Title Heavy</vt:lpstr>
      <vt:lpstr>微軟正黑體</vt:lpstr>
      <vt:lpstr>Arial</vt:lpstr>
      <vt:lpstr>Calibri</vt:lpstr>
      <vt:lpstr>Cambria Math</vt:lpstr>
      <vt:lpstr>Times New Roman</vt:lpstr>
      <vt:lpstr>Verdana</vt:lpstr>
      <vt:lpstr>Wingdings</vt:lpstr>
      <vt:lpstr>201908 CBN PPT Template</vt:lpstr>
      <vt:lpstr>Grafana system structure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Liberty Global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Realizing ‘build-in quality’</dc:title>
  <dc:creator>kity_lee</dc:creator>
  <cp:lastModifiedBy>aidan_kao</cp:lastModifiedBy>
  <cp:revision>3182</cp:revision>
  <cp:lastPrinted>2021-05-24T02:04:58Z</cp:lastPrinted>
  <dcterms:created xsi:type="dcterms:W3CDTF">2019-07-12T09:58:51Z</dcterms:created>
  <dcterms:modified xsi:type="dcterms:W3CDTF">2021-05-26T04:04:27Z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0x0101001A1861CE53C3C741BD3DA6A7A1B40D2D</vt:lpwstr>
  </property>
  <property fmtid="{D5CDD505-2E9C-101B-9397-08002B2CF9AE}" pid="3" name="Order">
    <vt:r8>41900</vt:r8>
  </property>
  <property fmtid="{D5CDD505-2E9C-101B-9397-08002B2CF9AE}" pid="4" name="xd_ProgID">
    <vt:lpwstr/>
  </property>
  <property fmtid="{D5CDD505-2E9C-101B-9397-08002B2CF9AE}" pid="5" name="_CopySource">
    <vt:lpwstr>http://pmo.compalbn.com/sites/RDCenter/MAT_CR1300/Shared Documents/Report/Daily report/2019_10/CBN_20191008_PQT_Daily_Report_V1.pptx</vt:lpwstr>
  </property>
  <property fmtid="{D5CDD505-2E9C-101B-9397-08002B2CF9AE}" pid="6" name="TemplateUrl">
    <vt:lpwstr/>
  </property>
</Properties>
</file>